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18" r:id="rId4"/>
    <p:sldId id="319" r:id="rId5"/>
    <p:sldId id="320" r:id="rId6"/>
    <p:sldId id="322" r:id="rId7"/>
    <p:sldId id="324" r:id="rId8"/>
    <p:sldId id="325" r:id="rId9"/>
    <p:sldId id="326" r:id="rId10"/>
    <p:sldId id="327" r:id="rId11"/>
    <p:sldId id="328" r:id="rId12"/>
    <p:sldId id="329" r:id="rId13"/>
    <p:sldId id="332" r:id="rId14"/>
    <p:sldId id="334" r:id="rId15"/>
    <p:sldId id="330" r:id="rId16"/>
    <p:sldId id="33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8-1-2014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8-1-2014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8-1-2014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8-1-2014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A0AEB-7E23-4A29-AE8C-DEF0EC2E5D97}" type="datetimeFigureOut">
              <a:rPr lang="nl-NL" smtClean="0"/>
              <a:pPr/>
              <a:t>8-1-2014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12AA0AEB-7E23-4A29-AE8C-DEF0EC2E5D97}" type="datetimeFigureOut">
              <a:rPr lang="nl-NL" smtClean="0"/>
              <a:pPr/>
              <a:t>8-1-2014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12AA0AEB-7E23-4A29-AE8C-DEF0EC2E5D97}" type="datetimeFigureOut">
              <a:rPr lang="nl-NL" smtClean="0"/>
              <a:pPr/>
              <a:t>8-1-2014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12AA0AEB-7E23-4A29-AE8C-DEF0EC2E5D97}" type="datetimeFigureOut">
              <a:rPr lang="nl-NL" smtClean="0"/>
              <a:pPr/>
              <a:t>8-1-2014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A0AEB-7E23-4A29-AE8C-DEF0EC2E5D97}" type="datetimeFigureOut">
              <a:rPr lang="nl-NL" smtClean="0"/>
              <a:pPr/>
              <a:t>8-1-2014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8-1-2014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8-1-2014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0AEB-7E23-4A29-AE8C-DEF0EC2E5D97}" type="datetimeFigureOut">
              <a:rPr lang="nl-NL" smtClean="0"/>
              <a:pPr/>
              <a:t>8-1-2014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04E19-9FB8-4C27-821D-BBEA7AABA37C}"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google.nl/url?sa=i&amp;rct=j&amp;q=&amp;esrc=s&amp;frm=1&amp;source=images&amp;cd=&amp;cad=rja&amp;docid=AAQy5_mOEL_a0M&amp;tbnid=Ymaut6I0AmhtjM:&amp;ved=0CAUQjRw&amp;url=http://uanews.ua.edu/2009/11/ua-philosophy-today-lecture-series-considers-do-tables-and-chairs-really-exist/&amp;ei=AmXMUvOBEYTt0gXW3YD4DQ&amp;bvm=bv.58187178,d.d2k&amp;psig=AFQjCNHd8qoBNJflNMGOulICPwNKKalTnQ&amp;ust=1389213309048512" TargetMode="External"/><Relationship Id="rId7" Type="http://schemas.openxmlformats.org/officeDocument/2006/relationships/hyperlink" Target="http://www.google.nl/url?sa=i&amp;source=images&amp;cd=&amp;cad=rja&amp;docid=SVOriEYGyaFsfM&amp;tbnid=FWS1dweoUZL3KM:&amp;ved=0CAgQjRw&amp;url=http://en.wikipedia.org/wiki/Hilary_Putnam&amp;ei=tWTMUrCoKdGl0wXym4DIBA&amp;psig=AFQjCNErS3RaqnfjDbiBhJrD7t7uYOc48Q&amp;ust=1389213237850609" TargetMode="External"/><Relationship Id="rId2" Type="http://schemas.openxmlformats.org/officeDocument/2006/relationships/hyperlink" Target="http://www.google.com/url?sa=i&amp;rct=j&amp;q=&amp;esrc=s&amp;frm=1&amp;source=images&amp;cd=&amp;cad=rja&amp;docid=niJZu0dzlFAVuM&amp;tbnid=bn62OSzi3UAo5M:&amp;ved=0CAUQjRw&amp;url=http://www.iep.utm.edu/carnap/&amp;ei=bWTMUvWDE8eW0QWWxYCwDQ&amp;bvm=bv.58187178,d.d2k&amp;psig=AFQjCNGdtYl93KV0nxijU-eevyVj8caKNw&amp;ust=1389213158620952"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www.google.com/url?sa=i&amp;source=images&amp;cd=&amp;cad=rja&amp;docid=PyVrlHxoW4hyUM&amp;tbnid=Osol46D1bJfSSM:&amp;ved=0CAgQjRw&amp;url=http://www.fas.harvard.edu/~phildept/facultyhistory.html&amp;ei=TWTMUoflG4So0wXF9ICYBA&amp;psig=AFQjCNEu3jn1njjwOAPyjuGAHU2fuaMI5g&amp;ust=138921313353160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Introduction</a:t>
            </a:r>
            <a:r>
              <a:rPr lang="nl-NL" sz="4900" dirty="0" smtClean="0"/>
              <a:t> to </a:t>
            </a:r>
            <a:r>
              <a:rPr lang="nl-NL" sz="4900" dirty="0" err="1" smtClean="0"/>
              <a:t>Ontology</a:t>
            </a:r>
            <a:r>
              <a:rPr lang="nl-NL" sz="4900" dirty="0" smtClean="0"/>
              <a:t/>
            </a:r>
            <a:br>
              <a:rPr lang="nl-NL" sz="4900" dirty="0" smtClean="0"/>
            </a:br>
            <a:r>
              <a:rPr lang="nl-NL" sz="3600" dirty="0" err="1" smtClean="0"/>
              <a:t>From</a:t>
            </a:r>
            <a:r>
              <a:rPr lang="nl-NL" sz="3600" dirty="0" smtClean="0"/>
              <a:t> </a:t>
            </a:r>
            <a:r>
              <a:rPr lang="nl-NL" sz="3600" dirty="0" err="1" smtClean="0"/>
              <a:t>Carnap</a:t>
            </a:r>
            <a:r>
              <a:rPr lang="nl-NL" sz="3600" dirty="0" smtClean="0"/>
              <a:t> and </a:t>
            </a:r>
            <a:r>
              <a:rPr lang="nl-NL" sz="3600" dirty="0" err="1" smtClean="0"/>
              <a:t>Quine</a:t>
            </a:r>
            <a:r>
              <a:rPr lang="nl-NL" sz="3600" dirty="0" smtClean="0"/>
              <a:t> to </a:t>
            </a:r>
            <a:r>
              <a:rPr lang="nl-NL" sz="3600" dirty="0" err="1" smtClean="0"/>
              <a:t>Hilary</a:t>
            </a:r>
            <a:r>
              <a:rPr lang="nl-NL" sz="3600" dirty="0" smtClean="0"/>
              <a:t> </a:t>
            </a:r>
            <a:r>
              <a:rPr lang="nl-NL" sz="3600" dirty="0" err="1" smtClean="0"/>
              <a:t>Putnam</a:t>
            </a:r>
            <a:r>
              <a:rPr lang="nl-NL" dirty="0" smtClean="0"/>
              <a:t/>
            </a:r>
            <a:br>
              <a:rPr lang="nl-NL" dirty="0" smtClean="0"/>
            </a:br>
            <a:endParaRPr lang="nl-NL" dirty="0"/>
          </a:p>
        </p:txBody>
      </p:sp>
      <p:sp>
        <p:nvSpPr>
          <p:cNvPr id="3" name="Subtitle 2"/>
          <p:cNvSpPr>
            <a:spLocks noGrp="1"/>
          </p:cNvSpPr>
          <p:nvPr>
            <p:ph type="subTitle" idx="1"/>
          </p:nvPr>
        </p:nvSpPr>
        <p:spPr>
          <a:xfrm>
            <a:off x="1371600" y="4052664"/>
            <a:ext cx="6400800" cy="1752600"/>
          </a:xfrm>
        </p:spPr>
        <p:txBody>
          <a:bodyPr>
            <a:normAutofit/>
          </a:bodyPr>
          <a:lstStyle/>
          <a:p>
            <a:r>
              <a:rPr lang="nl-NL" sz="2400" dirty="0" smtClean="0">
                <a:solidFill>
                  <a:srgbClr val="0070C0"/>
                </a:solidFill>
              </a:rPr>
              <a:t>@</a:t>
            </a:r>
            <a:r>
              <a:rPr lang="nl-NL" sz="2400" dirty="0" err="1" smtClean="0">
                <a:solidFill>
                  <a:srgbClr val="0070C0"/>
                </a:solidFill>
              </a:rPr>
              <a:t>emanuelrutten</a:t>
            </a:r>
            <a:endParaRPr lang="nl-NL" sz="2400" dirty="0" smtClean="0">
              <a:solidFill>
                <a:srgbClr val="0070C0"/>
              </a:solidFill>
            </a:endParaRPr>
          </a:p>
          <a:p>
            <a:r>
              <a:rPr lang="nl-NL" sz="2400" dirty="0" smtClean="0">
                <a:solidFill>
                  <a:schemeClr val="tx1"/>
                </a:solidFill>
              </a:rPr>
              <a:t>VU </a:t>
            </a:r>
            <a:r>
              <a:rPr lang="nl-NL" sz="2400" dirty="0" err="1" smtClean="0">
                <a:solidFill>
                  <a:schemeClr val="tx1"/>
                </a:solidFill>
              </a:rPr>
              <a:t>University</a:t>
            </a:r>
            <a:r>
              <a:rPr lang="nl-NL" sz="2400" dirty="0" smtClean="0">
                <a:solidFill>
                  <a:schemeClr val="tx1"/>
                </a:solidFill>
              </a:rPr>
              <a:t> </a:t>
            </a:r>
          </a:p>
        </p:txBody>
      </p:sp>
      <p:sp>
        <p:nvSpPr>
          <p:cNvPr id="4" name="TextBox 3"/>
          <p:cNvSpPr txBox="1"/>
          <p:nvPr/>
        </p:nvSpPr>
        <p:spPr>
          <a:xfrm>
            <a:off x="395536" y="5373216"/>
            <a:ext cx="8280920" cy="923330"/>
          </a:xfrm>
          <a:prstGeom prst="rect">
            <a:avLst/>
          </a:prstGeom>
          <a:noFill/>
        </p:spPr>
        <p:txBody>
          <a:bodyPr wrap="square" rtlCol="0">
            <a:spAutoFit/>
          </a:bodyPr>
          <a:lstStyle/>
          <a:p>
            <a:r>
              <a:rPr lang="nl-NL" dirty="0" err="1" smtClean="0"/>
              <a:t>Material</a:t>
            </a:r>
            <a:r>
              <a:rPr lang="nl-NL" dirty="0" smtClean="0"/>
              <a:t> in </a:t>
            </a:r>
            <a:r>
              <a:rPr lang="nl-NL" dirty="0" err="1" smtClean="0"/>
              <a:t>this</a:t>
            </a:r>
            <a:r>
              <a:rPr lang="nl-NL" dirty="0" smtClean="0"/>
              <a:t> </a:t>
            </a:r>
            <a:r>
              <a:rPr lang="nl-NL" dirty="0" err="1" smtClean="0"/>
              <a:t>course-presentation</a:t>
            </a:r>
            <a:r>
              <a:rPr lang="nl-NL" dirty="0" smtClean="0"/>
              <a:t> is </a:t>
            </a:r>
            <a:r>
              <a:rPr lang="nl-NL" dirty="0" err="1" smtClean="0"/>
              <a:t>primarily</a:t>
            </a:r>
            <a:r>
              <a:rPr lang="nl-NL" dirty="0" smtClean="0"/>
              <a:t> </a:t>
            </a:r>
            <a:r>
              <a:rPr lang="nl-NL" dirty="0" err="1" smtClean="0"/>
              <a:t>obtained</a:t>
            </a:r>
            <a:r>
              <a:rPr lang="nl-NL" dirty="0" smtClean="0"/>
              <a:t> </a:t>
            </a:r>
            <a:r>
              <a:rPr lang="nl-NL" dirty="0" err="1" smtClean="0"/>
              <a:t>from</a:t>
            </a:r>
            <a:r>
              <a:rPr lang="nl-NL" dirty="0" smtClean="0"/>
              <a:t> A. L. </a:t>
            </a:r>
            <a:r>
              <a:rPr lang="nl-NL" dirty="0" err="1" smtClean="0"/>
              <a:t>Thomasson’s</a:t>
            </a:r>
            <a:r>
              <a:rPr lang="nl-NL" dirty="0" smtClean="0"/>
              <a:t> essay </a:t>
            </a:r>
            <a:r>
              <a:rPr lang="nl-NL" i="1" dirty="0" err="1" smtClean="0"/>
              <a:t>Carnap</a:t>
            </a:r>
            <a:r>
              <a:rPr lang="nl-NL" i="1" dirty="0" smtClean="0"/>
              <a:t> and the </a:t>
            </a:r>
            <a:r>
              <a:rPr lang="nl-NL" i="1" dirty="0" err="1" smtClean="0"/>
              <a:t>Prospects</a:t>
            </a:r>
            <a:r>
              <a:rPr lang="nl-NL" i="1" dirty="0" smtClean="0"/>
              <a:t> </a:t>
            </a:r>
            <a:r>
              <a:rPr lang="nl-NL" i="1" dirty="0" err="1" smtClean="0"/>
              <a:t>for</a:t>
            </a:r>
            <a:r>
              <a:rPr lang="nl-NL" i="1" dirty="0" smtClean="0"/>
              <a:t> Easy </a:t>
            </a:r>
            <a:r>
              <a:rPr lang="nl-NL" i="1" dirty="0" err="1" smtClean="0"/>
              <a:t>Ontology</a:t>
            </a:r>
            <a:r>
              <a:rPr lang="nl-NL" dirty="0" smtClean="0"/>
              <a:t> and </a:t>
            </a:r>
            <a:r>
              <a:rPr lang="nl-NL" dirty="0" err="1" smtClean="0"/>
              <a:t>from</a:t>
            </a:r>
            <a:r>
              <a:rPr lang="nl-NL" dirty="0" smtClean="0"/>
              <a:t> essays </a:t>
            </a:r>
            <a:r>
              <a:rPr lang="nl-NL" dirty="0" err="1" smtClean="0"/>
              <a:t>from</a:t>
            </a:r>
            <a:r>
              <a:rPr lang="nl-NL" dirty="0" smtClean="0"/>
              <a:t> H. </a:t>
            </a:r>
            <a:r>
              <a:rPr lang="nl-NL" dirty="0" err="1" smtClean="0"/>
              <a:t>Price</a:t>
            </a:r>
            <a:r>
              <a:rPr lang="nl-NL" dirty="0" smtClean="0"/>
              <a:t>, J. </a:t>
            </a:r>
            <a:r>
              <a:rPr lang="nl-NL" dirty="0" err="1" smtClean="0"/>
              <a:t>Schaffer</a:t>
            </a:r>
            <a:r>
              <a:rPr lang="nl-NL" dirty="0" smtClean="0"/>
              <a:t> and S. </a:t>
            </a:r>
            <a:r>
              <a:rPr lang="nl-NL" dirty="0" err="1" smtClean="0"/>
              <a:t>Soames</a:t>
            </a:r>
            <a:r>
              <a:rPr lang="nl-NL" dirty="0" smtClean="0"/>
              <a:t> in </a:t>
            </a:r>
            <a:r>
              <a:rPr lang="en-US" i="1" dirty="0" err="1" smtClean="0"/>
              <a:t>Metametaphysics</a:t>
            </a:r>
            <a:r>
              <a:rPr lang="en-US" i="1" dirty="0" smtClean="0"/>
              <a:t>: New Essays on the Foundations of Ontology (MM)</a:t>
            </a:r>
            <a:endParaRPr lang="nl-NL"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Does </a:t>
            </a:r>
            <a:r>
              <a:rPr lang="nl-NL" sz="3200" dirty="0" err="1" smtClean="0"/>
              <a:t>Carnap’s</a:t>
            </a:r>
            <a:r>
              <a:rPr lang="nl-NL" sz="3200" dirty="0" smtClean="0"/>
              <a:t> </a:t>
            </a:r>
            <a:r>
              <a:rPr lang="nl-NL" sz="3200" dirty="0" err="1" smtClean="0"/>
              <a:t>deflationism</a:t>
            </a:r>
            <a:r>
              <a:rPr lang="nl-NL" sz="3200" dirty="0" smtClean="0"/>
              <a:t> </a:t>
            </a:r>
            <a:r>
              <a:rPr lang="nl-NL" sz="3200" dirty="0" err="1" smtClean="0"/>
              <a:t>entail</a:t>
            </a:r>
            <a:r>
              <a:rPr lang="nl-NL" sz="3200" dirty="0" smtClean="0"/>
              <a:t> </a:t>
            </a:r>
            <a:r>
              <a:rPr lang="nl-NL" sz="3200" dirty="0" err="1" smtClean="0"/>
              <a:t>anti-realism</a:t>
            </a:r>
            <a:r>
              <a:rPr lang="nl-NL" sz="3200" dirty="0" smtClean="0"/>
              <a:t>?</a:t>
            </a:r>
            <a:endParaRPr lang="nl-NL" sz="3200" dirty="0"/>
          </a:p>
        </p:txBody>
      </p:sp>
      <p:sp>
        <p:nvSpPr>
          <p:cNvPr id="3" name="Content Placeholder 2"/>
          <p:cNvSpPr>
            <a:spLocks noGrp="1"/>
          </p:cNvSpPr>
          <p:nvPr>
            <p:ph idx="1"/>
          </p:nvPr>
        </p:nvSpPr>
        <p:spPr>
          <a:xfrm>
            <a:off x="395536" y="1412776"/>
            <a:ext cx="8496944" cy="1008112"/>
          </a:xfrm>
        </p:spPr>
        <p:txBody>
          <a:bodyPr>
            <a:normAutofit/>
          </a:bodyPr>
          <a:lstStyle/>
          <a:p>
            <a:r>
              <a:rPr lang="nl-NL" sz="1900" dirty="0" err="1" smtClean="0"/>
              <a:t>According</a:t>
            </a:r>
            <a:r>
              <a:rPr lang="nl-NL" sz="1900" dirty="0" smtClean="0"/>
              <a:t> to </a:t>
            </a:r>
            <a:r>
              <a:rPr lang="nl-NL" sz="1900" dirty="0" err="1" smtClean="0"/>
              <a:t>an</a:t>
            </a:r>
            <a:r>
              <a:rPr lang="nl-NL" sz="1900" dirty="0" smtClean="0"/>
              <a:t> </a:t>
            </a:r>
            <a:r>
              <a:rPr lang="nl-NL" sz="1900" dirty="0" err="1" smtClean="0"/>
              <a:t>anti-realist</a:t>
            </a:r>
            <a:r>
              <a:rPr lang="nl-NL" sz="1900" dirty="0" smtClean="0"/>
              <a:t> </a:t>
            </a:r>
            <a:r>
              <a:rPr lang="nl-NL" sz="1900" i="1" dirty="0" err="1" smtClean="0"/>
              <a:t>there</a:t>
            </a:r>
            <a:r>
              <a:rPr lang="nl-NL" sz="1900" i="1" dirty="0" smtClean="0"/>
              <a:t> is </a:t>
            </a:r>
            <a:r>
              <a:rPr lang="nl-NL" sz="1900" i="1" dirty="0" err="1" smtClean="0"/>
              <a:t>no</a:t>
            </a:r>
            <a:r>
              <a:rPr lang="nl-NL" sz="1900" i="1" dirty="0" smtClean="0"/>
              <a:t> </a:t>
            </a:r>
            <a:r>
              <a:rPr lang="nl-NL" sz="1900" i="1" dirty="0" err="1" smtClean="0"/>
              <a:t>objective</a:t>
            </a:r>
            <a:r>
              <a:rPr lang="nl-NL" sz="1900" i="1" dirty="0" smtClean="0"/>
              <a:t> </a:t>
            </a:r>
            <a:r>
              <a:rPr lang="en-US" sz="1900" i="1" dirty="0" smtClean="0"/>
              <a:t>fact of the matter</a:t>
            </a:r>
            <a:r>
              <a:rPr lang="en-US" sz="1900" dirty="0" smtClean="0"/>
              <a:t> as to whether e.g. </a:t>
            </a:r>
            <a:r>
              <a:rPr lang="nl-NL" sz="1900" dirty="0" err="1" smtClean="0"/>
              <a:t>material</a:t>
            </a:r>
            <a:r>
              <a:rPr lang="nl-NL" sz="1900" dirty="0" smtClean="0"/>
              <a:t> </a:t>
            </a:r>
            <a:r>
              <a:rPr lang="nl-NL" sz="1900" dirty="0" err="1" smtClean="0"/>
              <a:t>things</a:t>
            </a:r>
            <a:r>
              <a:rPr lang="nl-NL" sz="1900" dirty="0" smtClean="0"/>
              <a:t>, </a:t>
            </a:r>
            <a:r>
              <a:rPr lang="nl-NL" sz="1900" dirty="0" err="1" smtClean="0"/>
              <a:t>properties</a:t>
            </a:r>
            <a:r>
              <a:rPr lang="nl-NL" sz="1900" dirty="0" smtClean="0"/>
              <a:t> </a:t>
            </a:r>
            <a:r>
              <a:rPr lang="nl-NL" sz="1900" dirty="0" err="1" smtClean="0"/>
              <a:t>or</a:t>
            </a:r>
            <a:r>
              <a:rPr lang="nl-NL" sz="1900" dirty="0" smtClean="0"/>
              <a:t> </a:t>
            </a:r>
            <a:r>
              <a:rPr lang="nl-NL" sz="1900" dirty="0" err="1" smtClean="0"/>
              <a:t>numbers</a:t>
            </a:r>
            <a:r>
              <a:rPr lang="nl-NL" sz="1900" dirty="0" smtClean="0"/>
              <a:t> </a:t>
            </a:r>
            <a:r>
              <a:rPr lang="nl-NL" sz="1900" dirty="0" err="1" smtClean="0"/>
              <a:t>exist</a:t>
            </a:r>
            <a:r>
              <a:rPr lang="nl-NL" sz="1900" dirty="0" smtClean="0"/>
              <a:t>. These </a:t>
            </a:r>
            <a:r>
              <a:rPr lang="nl-NL" sz="1900" dirty="0" err="1" smtClean="0"/>
              <a:t>questions</a:t>
            </a:r>
            <a:r>
              <a:rPr lang="nl-NL" sz="1900" dirty="0" smtClean="0"/>
              <a:t> are </a:t>
            </a:r>
            <a:r>
              <a:rPr lang="nl-NL" sz="1900" dirty="0" err="1" smtClean="0"/>
              <a:t>similar</a:t>
            </a:r>
            <a:r>
              <a:rPr lang="nl-NL" sz="1900" dirty="0" smtClean="0"/>
              <a:t> to </a:t>
            </a:r>
            <a:r>
              <a:rPr lang="nl-NL" sz="1900" dirty="0" err="1" smtClean="0"/>
              <a:t>questions</a:t>
            </a:r>
            <a:r>
              <a:rPr lang="nl-NL" sz="1900" dirty="0" smtClean="0"/>
              <a:t> </a:t>
            </a:r>
            <a:r>
              <a:rPr lang="nl-NL" sz="1900" dirty="0" err="1" smtClean="0"/>
              <a:t>like</a:t>
            </a:r>
            <a:r>
              <a:rPr lang="nl-NL" sz="1900" dirty="0" smtClean="0"/>
              <a:t> ‘</a:t>
            </a:r>
            <a:r>
              <a:rPr lang="nl-NL" sz="1900" dirty="0" err="1" smtClean="0"/>
              <a:t>What</a:t>
            </a:r>
            <a:r>
              <a:rPr lang="nl-NL" sz="1900" dirty="0" smtClean="0"/>
              <a:t> is up?’ </a:t>
            </a:r>
            <a:r>
              <a:rPr lang="nl-NL" sz="1900" dirty="0" err="1" smtClean="0"/>
              <a:t>or</a:t>
            </a:r>
            <a:r>
              <a:rPr lang="nl-NL" sz="1900" dirty="0" smtClean="0"/>
              <a:t> ‘Is Tom Cruise short?’</a:t>
            </a:r>
          </a:p>
          <a:p>
            <a:endParaRPr lang="nl-NL" sz="800" dirty="0" smtClean="0"/>
          </a:p>
        </p:txBody>
      </p:sp>
      <p:sp>
        <p:nvSpPr>
          <p:cNvPr id="4" name="TextBox 3"/>
          <p:cNvSpPr txBox="1"/>
          <p:nvPr/>
        </p:nvSpPr>
        <p:spPr>
          <a:xfrm>
            <a:off x="8460432" y="6516052"/>
            <a:ext cx="2952328" cy="369332"/>
          </a:xfrm>
          <a:prstGeom prst="rect">
            <a:avLst/>
          </a:prstGeom>
          <a:noFill/>
        </p:spPr>
        <p:txBody>
          <a:bodyPr wrap="square" rtlCol="0">
            <a:spAutoFit/>
          </a:bodyPr>
          <a:lstStyle/>
          <a:p>
            <a:r>
              <a:rPr lang="nl-NL" dirty="0" smtClean="0"/>
              <a:t>[MM]</a:t>
            </a:r>
            <a:endParaRPr lang="nl-NL" dirty="0"/>
          </a:p>
        </p:txBody>
      </p:sp>
      <p:sp>
        <p:nvSpPr>
          <p:cNvPr id="5" name="Content Placeholder 2"/>
          <p:cNvSpPr txBox="1">
            <a:spLocks/>
          </p:cNvSpPr>
          <p:nvPr/>
        </p:nvSpPr>
        <p:spPr>
          <a:xfrm>
            <a:off x="395536" y="2276872"/>
            <a:ext cx="8496944" cy="8653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Hence</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anti-realists</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take</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1" u="none" strike="noStrike" kern="1200" cap="none" spc="0" normalizeH="0" baseline="0" noProof="0" dirty="0" err="1" smtClean="0">
                <a:ln>
                  <a:noFill/>
                </a:ln>
                <a:solidFill>
                  <a:schemeClr val="tx1"/>
                </a:solidFill>
                <a:effectLst/>
                <a:uLnTx/>
                <a:uFillTx/>
                <a:latin typeface="+mn-lt"/>
                <a:ea typeface="+mn-ea"/>
                <a:cs typeface="+mn-cs"/>
              </a:rPr>
              <a:t>what</a:t>
            </a:r>
            <a:r>
              <a:rPr kumimoji="0" lang="nl-NL" sz="19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1"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1900" b="0" i="1" u="none" strike="noStrike" kern="1200" cap="none" spc="0" normalizeH="0" baseline="0" noProof="0" dirty="0" smtClean="0">
                <a:ln>
                  <a:noFill/>
                </a:ln>
                <a:solidFill>
                  <a:schemeClr val="tx1"/>
                </a:solidFill>
                <a:effectLst/>
                <a:uLnTx/>
                <a:uFillTx/>
                <a:latin typeface="+mn-lt"/>
                <a:ea typeface="+mn-ea"/>
                <a:cs typeface="+mn-cs"/>
              </a:rPr>
              <a:t> is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depends</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framework</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adopt</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like</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shortness</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‘up’)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inherently</a:t>
            </a:r>
            <a:r>
              <a:rPr kumimoji="0" lang="nl-NL" sz="19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900" b="0" i="0" u="none" strike="noStrike" kern="1200" cap="none" spc="0" normalizeH="0" baseline="0" noProof="0" dirty="0" err="1" smtClean="0">
                <a:ln>
                  <a:noFill/>
                </a:ln>
                <a:solidFill>
                  <a:schemeClr val="tx1"/>
                </a:solidFill>
                <a:effectLst/>
                <a:uLnTx/>
                <a:uFillTx/>
                <a:latin typeface="+mn-lt"/>
                <a:ea typeface="+mn-ea"/>
                <a:cs typeface="+mn-cs"/>
              </a:rPr>
              <a:t>framework-relative</a:t>
            </a:r>
            <a:endParaRPr kumimoji="0" lang="nl-NL"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395536" y="2892015"/>
            <a:ext cx="8262664" cy="1905137"/>
          </a:xfrm>
          <a:prstGeom prst="rect">
            <a:avLst/>
          </a:prstGeom>
        </p:spPr>
        <p:txBody>
          <a:bodyPr wrap="square">
            <a:spAutoFit/>
          </a:bodyPr>
          <a:lstStyle/>
          <a:p>
            <a:pPr marL="342900" lvl="0" indent="-342900">
              <a:spcBef>
                <a:spcPct val="20000"/>
              </a:spcBef>
              <a:buFont typeface="Arial" pitchFamily="34" charset="0"/>
              <a:buChar char="•"/>
              <a:defRPr/>
            </a:pPr>
            <a:endParaRPr lang="nl-NL" sz="1900" dirty="0" smtClean="0"/>
          </a:p>
          <a:p>
            <a:pPr marL="342900" lvl="0" indent="-342900">
              <a:spcBef>
                <a:spcPct val="20000"/>
              </a:spcBef>
              <a:buFont typeface="Arial" pitchFamily="34" charset="0"/>
              <a:buChar char="•"/>
              <a:defRPr/>
            </a:pPr>
            <a:r>
              <a:rPr lang="nl-NL" sz="1900" dirty="0" err="1" smtClean="0"/>
              <a:t>Carnap’s</a:t>
            </a:r>
            <a:r>
              <a:rPr lang="nl-NL" sz="1900" dirty="0" smtClean="0"/>
              <a:t> </a:t>
            </a:r>
            <a:r>
              <a:rPr lang="nl-NL" sz="1900" dirty="0" err="1" smtClean="0"/>
              <a:t>deflationism</a:t>
            </a:r>
            <a:r>
              <a:rPr lang="nl-NL" sz="1900" dirty="0" smtClean="0"/>
              <a:t> </a:t>
            </a:r>
            <a:r>
              <a:rPr lang="nl-NL" sz="1900" dirty="0" err="1" smtClean="0"/>
              <a:t>doesn’t</a:t>
            </a:r>
            <a:r>
              <a:rPr lang="nl-NL" sz="1900" dirty="0" smtClean="0"/>
              <a:t> </a:t>
            </a:r>
            <a:r>
              <a:rPr lang="nl-NL" sz="1900" dirty="0" err="1" smtClean="0"/>
              <a:t>force</a:t>
            </a:r>
            <a:r>
              <a:rPr lang="nl-NL" sz="1900" dirty="0" smtClean="0"/>
              <a:t> </a:t>
            </a:r>
            <a:r>
              <a:rPr lang="nl-NL" sz="1900" dirty="0" err="1" smtClean="0"/>
              <a:t>us</a:t>
            </a:r>
            <a:r>
              <a:rPr lang="nl-NL" sz="1900" dirty="0" smtClean="0"/>
              <a:t> to </a:t>
            </a:r>
            <a:r>
              <a:rPr lang="nl-NL" sz="1900" dirty="0" err="1" smtClean="0"/>
              <a:t>say</a:t>
            </a:r>
            <a:r>
              <a:rPr lang="nl-NL" sz="1900" dirty="0" smtClean="0"/>
              <a:t> </a:t>
            </a:r>
            <a:r>
              <a:rPr lang="nl-NL" sz="1900" dirty="0" err="1" smtClean="0"/>
              <a:t>that</a:t>
            </a:r>
            <a:r>
              <a:rPr lang="nl-NL" sz="1900" dirty="0" smtClean="0"/>
              <a:t> </a:t>
            </a:r>
            <a:r>
              <a:rPr lang="nl-NL" sz="1900" i="1" dirty="0" err="1" smtClean="0"/>
              <a:t>what</a:t>
            </a:r>
            <a:r>
              <a:rPr lang="nl-NL" sz="1900" i="1" dirty="0" smtClean="0"/>
              <a:t> </a:t>
            </a:r>
            <a:r>
              <a:rPr lang="nl-NL" sz="1900" i="1" dirty="0" err="1" smtClean="0"/>
              <a:t>exists</a:t>
            </a:r>
            <a:r>
              <a:rPr lang="nl-NL" sz="1900" i="1" dirty="0" smtClean="0"/>
              <a:t> </a:t>
            </a:r>
            <a:r>
              <a:rPr lang="nl-NL" sz="1900" dirty="0" err="1" smtClean="0"/>
              <a:t>depends</a:t>
            </a:r>
            <a:r>
              <a:rPr lang="nl-NL" sz="1900" dirty="0" smtClean="0"/>
              <a:t> </a:t>
            </a:r>
            <a:r>
              <a:rPr lang="nl-NL" sz="1900" dirty="0" err="1" smtClean="0"/>
              <a:t>on</a:t>
            </a:r>
            <a:r>
              <a:rPr lang="nl-NL" sz="1900" dirty="0" smtClean="0"/>
              <a:t> the </a:t>
            </a:r>
            <a:r>
              <a:rPr lang="nl-NL" sz="1900" dirty="0" err="1" smtClean="0"/>
              <a:t>linguistic</a:t>
            </a:r>
            <a:r>
              <a:rPr lang="nl-NL" sz="1900" dirty="0" smtClean="0"/>
              <a:t> </a:t>
            </a:r>
            <a:r>
              <a:rPr lang="nl-NL" sz="1900" dirty="0" err="1" smtClean="0"/>
              <a:t>framework</a:t>
            </a:r>
            <a:r>
              <a:rPr lang="nl-NL" sz="1900" dirty="0" smtClean="0"/>
              <a:t> </a:t>
            </a:r>
            <a:r>
              <a:rPr lang="nl-NL" sz="1900" dirty="0" err="1" smtClean="0"/>
              <a:t>adopted</a:t>
            </a:r>
            <a:r>
              <a:rPr lang="nl-NL" sz="1900" dirty="0" smtClean="0"/>
              <a:t>. We </a:t>
            </a:r>
            <a:r>
              <a:rPr lang="nl-NL" sz="1900" dirty="0" err="1" smtClean="0"/>
              <a:t>can</a:t>
            </a:r>
            <a:r>
              <a:rPr lang="nl-NL" sz="1900" dirty="0" smtClean="0"/>
              <a:t> </a:t>
            </a:r>
            <a:r>
              <a:rPr lang="nl-NL" sz="1900" dirty="0" err="1" smtClean="0"/>
              <a:t>answer</a:t>
            </a:r>
            <a:r>
              <a:rPr lang="nl-NL" sz="1900" dirty="0" smtClean="0"/>
              <a:t> </a:t>
            </a:r>
            <a:r>
              <a:rPr lang="nl-NL" sz="1900" dirty="0" err="1" smtClean="0"/>
              <a:t>questions</a:t>
            </a:r>
            <a:r>
              <a:rPr lang="nl-NL" sz="1900" dirty="0" smtClean="0"/>
              <a:t> </a:t>
            </a:r>
            <a:r>
              <a:rPr lang="nl-NL" sz="1900" dirty="0" err="1" smtClean="0"/>
              <a:t>about</a:t>
            </a:r>
            <a:r>
              <a:rPr lang="nl-NL" sz="1900" dirty="0" smtClean="0"/>
              <a:t> </a:t>
            </a:r>
            <a:r>
              <a:rPr lang="nl-NL" sz="1900" dirty="0" err="1" smtClean="0"/>
              <a:t>whether</a:t>
            </a:r>
            <a:r>
              <a:rPr lang="nl-NL" sz="1900" dirty="0" smtClean="0"/>
              <a:t> </a:t>
            </a:r>
            <a:r>
              <a:rPr lang="nl-NL" sz="1900" dirty="0" err="1" smtClean="0"/>
              <a:t>this</a:t>
            </a:r>
            <a:r>
              <a:rPr lang="nl-NL" sz="1900" dirty="0" smtClean="0"/>
              <a:t> </a:t>
            </a:r>
            <a:r>
              <a:rPr lang="nl-NL" sz="1900" dirty="0" err="1" smtClean="0"/>
              <a:t>or</a:t>
            </a:r>
            <a:r>
              <a:rPr lang="nl-NL" sz="1900" dirty="0" smtClean="0"/>
              <a:t> </a:t>
            </a:r>
            <a:r>
              <a:rPr lang="nl-NL" sz="1900" dirty="0" err="1" smtClean="0"/>
              <a:t>that</a:t>
            </a:r>
            <a:r>
              <a:rPr lang="nl-NL" sz="1900" dirty="0" smtClean="0"/>
              <a:t> </a:t>
            </a:r>
            <a:r>
              <a:rPr lang="nl-NL" sz="1900" dirty="0" err="1" smtClean="0"/>
              <a:t>sort</a:t>
            </a:r>
            <a:r>
              <a:rPr lang="nl-NL" sz="1900" dirty="0" smtClean="0"/>
              <a:t> of </a:t>
            </a:r>
            <a:r>
              <a:rPr lang="nl-NL" sz="1900" dirty="0" err="1" smtClean="0"/>
              <a:t>entity</a:t>
            </a:r>
            <a:r>
              <a:rPr lang="nl-NL" sz="1900" dirty="0" smtClean="0"/>
              <a:t> </a:t>
            </a:r>
            <a:r>
              <a:rPr lang="nl-NL" sz="1900" dirty="0" err="1" smtClean="0"/>
              <a:t>exists</a:t>
            </a:r>
            <a:r>
              <a:rPr lang="nl-NL" sz="1900" dirty="0" smtClean="0"/>
              <a:t> – </a:t>
            </a:r>
            <a:r>
              <a:rPr lang="nl-NL" sz="1900" dirty="0" err="1" smtClean="0"/>
              <a:t>but</a:t>
            </a:r>
            <a:r>
              <a:rPr lang="nl-NL" sz="1900" dirty="0" smtClean="0"/>
              <a:t> to </a:t>
            </a:r>
            <a:r>
              <a:rPr lang="nl-NL" sz="1900" dirty="0" err="1" smtClean="0"/>
              <a:t>ask</a:t>
            </a:r>
            <a:r>
              <a:rPr lang="nl-NL" sz="1900" dirty="0" smtClean="0"/>
              <a:t> these </a:t>
            </a:r>
            <a:r>
              <a:rPr lang="nl-NL" sz="1900" dirty="0" err="1" smtClean="0"/>
              <a:t>questions</a:t>
            </a:r>
            <a:r>
              <a:rPr lang="nl-NL" sz="1900" dirty="0" smtClean="0"/>
              <a:t> we must </a:t>
            </a:r>
            <a:r>
              <a:rPr lang="nl-NL" sz="1900" dirty="0" err="1" smtClean="0"/>
              <a:t>necessarily</a:t>
            </a:r>
            <a:r>
              <a:rPr lang="nl-NL" sz="1900" dirty="0" smtClean="0"/>
              <a:t> </a:t>
            </a:r>
            <a:r>
              <a:rPr lang="nl-NL" sz="1900" dirty="0" err="1" smtClean="0"/>
              <a:t>be</a:t>
            </a:r>
            <a:r>
              <a:rPr lang="nl-NL" sz="1900" dirty="0" smtClean="0"/>
              <a:t> </a:t>
            </a:r>
            <a:r>
              <a:rPr lang="nl-NL" sz="1900" i="1" dirty="0" err="1" smtClean="0"/>
              <a:t>using</a:t>
            </a:r>
            <a:r>
              <a:rPr lang="nl-NL" sz="1900" i="1" dirty="0" smtClean="0"/>
              <a:t> </a:t>
            </a:r>
            <a:r>
              <a:rPr lang="nl-NL" sz="1900" dirty="0" err="1" smtClean="0"/>
              <a:t>some</a:t>
            </a:r>
            <a:r>
              <a:rPr lang="nl-NL" sz="1900" dirty="0" smtClean="0"/>
              <a:t> </a:t>
            </a:r>
            <a:r>
              <a:rPr lang="nl-NL" sz="1900" dirty="0" err="1" smtClean="0"/>
              <a:t>language</a:t>
            </a:r>
            <a:r>
              <a:rPr lang="nl-NL" sz="1900" dirty="0" smtClean="0"/>
              <a:t>, i.e., </a:t>
            </a:r>
            <a:r>
              <a:rPr lang="nl-NL" sz="1900" dirty="0" err="1" smtClean="0"/>
              <a:t>some</a:t>
            </a:r>
            <a:r>
              <a:rPr lang="nl-NL" sz="1900" dirty="0" smtClean="0"/>
              <a:t> </a:t>
            </a:r>
            <a:r>
              <a:rPr lang="nl-NL" sz="1900" dirty="0" err="1" smtClean="0"/>
              <a:t>linguistic</a:t>
            </a:r>
            <a:r>
              <a:rPr lang="nl-NL" sz="1900" dirty="0" smtClean="0"/>
              <a:t> </a:t>
            </a:r>
            <a:r>
              <a:rPr lang="nl-NL" sz="1900" dirty="0" err="1" smtClean="0"/>
              <a:t>framework</a:t>
            </a:r>
            <a:r>
              <a:rPr lang="nl-NL" sz="1900" dirty="0" smtClean="0"/>
              <a:t> </a:t>
            </a:r>
            <a:r>
              <a:rPr lang="nl-NL" sz="1900" dirty="0" err="1" smtClean="0"/>
              <a:t>that</a:t>
            </a:r>
            <a:r>
              <a:rPr lang="nl-NL" sz="1900" dirty="0" smtClean="0"/>
              <a:t> </a:t>
            </a:r>
            <a:r>
              <a:rPr lang="nl-NL" sz="1900" dirty="0" err="1" smtClean="0"/>
              <a:t>establishes</a:t>
            </a:r>
            <a:r>
              <a:rPr lang="nl-NL" sz="1900" dirty="0" smtClean="0"/>
              <a:t> the </a:t>
            </a:r>
            <a:r>
              <a:rPr lang="nl-NL" sz="1900" dirty="0" err="1" smtClean="0"/>
              <a:t>application</a:t>
            </a:r>
            <a:r>
              <a:rPr lang="nl-NL" sz="1900" dirty="0" smtClean="0"/>
              <a:t> </a:t>
            </a:r>
            <a:r>
              <a:rPr lang="nl-NL" sz="1900" dirty="0" err="1" smtClean="0"/>
              <a:t>rules</a:t>
            </a:r>
            <a:r>
              <a:rPr lang="nl-NL" sz="1900" dirty="0" smtClean="0"/>
              <a:t> </a:t>
            </a:r>
            <a:r>
              <a:rPr lang="nl-NL" sz="1900" dirty="0" err="1" smtClean="0"/>
              <a:t>for</a:t>
            </a:r>
            <a:r>
              <a:rPr lang="nl-NL" sz="1900" dirty="0" smtClean="0"/>
              <a:t> the </a:t>
            </a:r>
            <a:r>
              <a:rPr lang="nl-NL" sz="1900" dirty="0" err="1" smtClean="0"/>
              <a:t>terms</a:t>
            </a:r>
            <a:r>
              <a:rPr lang="nl-NL" sz="1900" dirty="0" smtClean="0"/>
              <a:t> </a:t>
            </a:r>
            <a:r>
              <a:rPr lang="nl-NL" sz="1900" dirty="0" err="1" smtClean="0"/>
              <a:t>used</a:t>
            </a:r>
            <a:r>
              <a:rPr lang="nl-NL" sz="1900" dirty="0" smtClean="0"/>
              <a:t> in </a:t>
            </a:r>
            <a:r>
              <a:rPr lang="nl-NL" sz="1900" dirty="0" err="1" smtClean="0"/>
              <a:t>asking</a:t>
            </a:r>
            <a:r>
              <a:rPr lang="nl-NL" sz="1900" dirty="0" smtClean="0"/>
              <a:t> and </a:t>
            </a:r>
            <a:r>
              <a:rPr lang="nl-NL" sz="1900" dirty="0" err="1" smtClean="0"/>
              <a:t>answering</a:t>
            </a:r>
            <a:r>
              <a:rPr lang="nl-NL" sz="1900" dirty="0" smtClean="0"/>
              <a:t> these </a:t>
            </a:r>
            <a:r>
              <a:rPr lang="nl-NL" sz="1900" dirty="0" err="1" smtClean="0"/>
              <a:t>questions</a:t>
            </a:r>
            <a:r>
              <a:rPr lang="nl-NL" sz="1900" dirty="0" smtClean="0"/>
              <a:t> </a:t>
            </a:r>
          </a:p>
        </p:txBody>
      </p:sp>
      <p:sp>
        <p:nvSpPr>
          <p:cNvPr id="7" name="Rectangle 6"/>
          <p:cNvSpPr/>
          <p:nvPr/>
        </p:nvSpPr>
        <p:spPr>
          <a:xfrm>
            <a:off x="395536" y="4903420"/>
            <a:ext cx="8640960" cy="1261884"/>
          </a:xfrm>
          <a:prstGeom prst="rect">
            <a:avLst/>
          </a:prstGeom>
        </p:spPr>
        <p:txBody>
          <a:bodyPr wrap="square">
            <a:spAutoFit/>
          </a:bodyPr>
          <a:lstStyle/>
          <a:p>
            <a:pPr marL="342900" lvl="0" indent="-342900">
              <a:spcBef>
                <a:spcPct val="20000"/>
              </a:spcBef>
              <a:buFont typeface="Arial" pitchFamily="34" charset="0"/>
              <a:buChar char="•"/>
              <a:defRPr/>
            </a:pPr>
            <a:r>
              <a:rPr lang="nl-NL" sz="1900" dirty="0" smtClean="0"/>
              <a:t>We </a:t>
            </a:r>
            <a:r>
              <a:rPr lang="nl-NL" sz="1900" dirty="0" err="1" smtClean="0"/>
              <a:t>thus</a:t>
            </a:r>
            <a:r>
              <a:rPr lang="nl-NL" sz="1900" dirty="0" smtClean="0"/>
              <a:t> </a:t>
            </a:r>
            <a:r>
              <a:rPr lang="nl-NL" sz="1900" dirty="0" err="1" smtClean="0"/>
              <a:t>cannot</a:t>
            </a:r>
            <a:r>
              <a:rPr lang="nl-NL" sz="1900" dirty="0" smtClean="0"/>
              <a:t> </a:t>
            </a:r>
            <a:r>
              <a:rPr lang="nl-NL" sz="1900" dirty="0" err="1" smtClean="0"/>
              <a:t>ask</a:t>
            </a:r>
            <a:r>
              <a:rPr lang="nl-NL" sz="1900" dirty="0" smtClean="0"/>
              <a:t> </a:t>
            </a:r>
            <a:r>
              <a:rPr lang="nl-NL" sz="1900" dirty="0" err="1" smtClean="0"/>
              <a:t>anything</a:t>
            </a:r>
            <a:r>
              <a:rPr lang="nl-NL" sz="1900" dirty="0" smtClean="0"/>
              <a:t> apart </a:t>
            </a:r>
            <a:r>
              <a:rPr lang="nl-NL" sz="1900" dirty="0" err="1" smtClean="0"/>
              <a:t>from</a:t>
            </a:r>
            <a:r>
              <a:rPr lang="nl-NL" sz="1900" dirty="0" smtClean="0"/>
              <a:t> a </a:t>
            </a:r>
            <a:r>
              <a:rPr lang="nl-NL" sz="1900" dirty="0" err="1" smtClean="0"/>
              <a:t>framework</a:t>
            </a:r>
            <a:r>
              <a:rPr lang="nl-NL" sz="1900" dirty="0" smtClean="0"/>
              <a:t>. </a:t>
            </a:r>
            <a:r>
              <a:rPr lang="nl-NL" sz="1900" dirty="0" err="1" smtClean="0"/>
              <a:t>Nevertheless</a:t>
            </a:r>
            <a:r>
              <a:rPr lang="nl-NL" sz="1900" dirty="0" smtClean="0"/>
              <a:t>, and </a:t>
            </a:r>
            <a:r>
              <a:rPr lang="nl-NL" sz="1900" dirty="0" err="1" smtClean="0"/>
              <a:t>this</a:t>
            </a:r>
            <a:r>
              <a:rPr lang="nl-NL" sz="1900" dirty="0" smtClean="0"/>
              <a:t> is </a:t>
            </a:r>
            <a:r>
              <a:rPr lang="nl-NL" sz="1900" dirty="0" err="1" smtClean="0"/>
              <a:t>crucial</a:t>
            </a:r>
            <a:r>
              <a:rPr lang="nl-NL" sz="1900" dirty="0" smtClean="0"/>
              <a:t> (!), the </a:t>
            </a:r>
            <a:r>
              <a:rPr lang="nl-NL" sz="1900" dirty="0" err="1" smtClean="0"/>
              <a:t>answers</a:t>
            </a:r>
            <a:r>
              <a:rPr lang="nl-NL" sz="1900" dirty="0" smtClean="0"/>
              <a:t> we express </a:t>
            </a:r>
            <a:r>
              <a:rPr lang="nl-NL" sz="1900" dirty="0" err="1" smtClean="0"/>
              <a:t>using</a:t>
            </a:r>
            <a:r>
              <a:rPr lang="nl-NL" sz="1900" dirty="0" smtClean="0"/>
              <a:t> </a:t>
            </a:r>
            <a:r>
              <a:rPr lang="nl-NL" sz="1900" dirty="0" err="1" smtClean="0"/>
              <a:t>some</a:t>
            </a:r>
            <a:r>
              <a:rPr lang="nl-NL" sz="1900" dirty="0" smtClean="0"/>
              <a:t> </a:t>
            </a:r>
            <a:r>
              <a:rPr lang="nl-NL" sz="1900" dirty="0" err="1" smtClean="0"/>
              <a:t>framework</a:t>
            </a:r>
            <a:r>
              <a:rPr lang="nl-NL" sz="1900" dirty="0" smtClean="0"/>
              <a:t> </a:t>
            </a:r>
            <a:r>
              <a:rPr lang="nl-NL" sz="1900" dirty="0" err="1" smtClean="0"/>
              <a:t>may</a:t>
            </a:r>
            <a:r>
              <a:rPr lang="nl-NL" sz="1900" dirty="0" smtClean="0"/>
              <a:t> </a:t>
            </a:r>
            <a:r>
              <a:rPr lang="nl-NL" sz="1900" dirty="0" err="1" smtClean="0"/>
              <a:t>still</a:t>
            </a:r>
            <a:r>
              <a:rPr lang="nl-NL" sz="1900" dirty="0" smtClean="0"/>
              <a:t> </a:t>
            </a:r>
            <a:r>
              <a:rPr lang="nl-NL" sz="1900" dirty="0" err="1" smtClean="0"/>
              <a:t>be</a:t>
            </a:r>
            <a:r>
              <a:rPr lang="nl-NL" sz="1900" dirty="0" smtClean="0"/>
              <a:t> </a:t>
            </a:r>
            <a:r>
              <a:rPr lang="nl-NL" sz="1900" dirty="0" err="1" smtClean="0"/>
              <a:t>true</a:t>
            </a:r>
            <a:r>
              <a:rPr lang="nl-NL" sz="1900" dirty="0" smtClean="0"/>
              <a:t>. </a:t>
            </a:r>
            <a:r>
              <a:rPr lang="nl-NL" sz="1900" dirty="0" err="1" smtClean="0"/>
              <a:t>Anti-realism</a:t>
            </a:r>
            <a:r>
              <a:rPr lang="nl-NL" sz="1900" dirty="0" smtClean="0"/>
              <a:t> does </a:t>
            </a:r>
            <a:r>
              <a:rPr lang="nl-NL" sz="1900" dirty="0" err="1" smtClean="0"/>
              <a:t>not</a:t>
            </a:r>
            <a:r>
              <a:rPr lang="nl-NL" sz="1900" dirty="0" smtClean="0"/>
              <a:t> </a:t>
            </a:r>
            <a:r>
              <a:rPr lang="nl-NL" sz="1900" dirty="0" err="1" smtClean="0"/>
              <a:t>necessarily</a:t>
            </a:r>
            <a:r>
              <a:rPr lang="nl-NL" sz="1900" dirty="0" smtClean="0"/>
              <a:t> </a:t>
            </a:r>
            <a:r>
              <a:rPr lang="nl-NL" sz="1900" dirty="0" err="1" smtClean="0"/>
              <a:t>follow</a:t>
            </a:r>
            <a:r>
              <a:rPr lang="nl-NL" sz="1900" dirty="0" smtClean="0"/>
              <a:t>.  </a:t>
            </a:r>
            <a:r>
              <a:rPr lang="nl-NL" sz="1900" dirty="0" err="1" smtClean="0"/>
              <a:t>There</a:t>
            </a:r>
            <a:r>
              <a:rPr lang="nl-NL" sz="1900" dirty="0" smtClean="0"/>
              <a:t> </a:t>
            </a:r>
            <a:r>
              <a:rPr lang="nl-NL" sz="1900" dirty="0" err="1" smtClean="0"/>
              <a:t>might</a:t>
            </a:r>
            <a:r>
              <a:rPr lang="nl-NL" sz="1900" dirty="0" smtClean="0"/>
              <a:t> </a:t>
            </a:r>
            <a:r>
              <a:rPr lang="nl-NL" sz="1900" dirty="0" err="1" smtClean="0"/>
              <a:t>be</a:t>
            </a:r>
            <a:r>
              <a:rPr lang="nl-NL" sz="1900" dirty="0" smtClean="0"/>
              <a:t> </a:t>
            </a:r>
            <a:r>
              <a:rPr lang="nl-NL" sz="1900" dirty="0" err="1" smtClean="0"/>
              <a:t>an</a:t>
            </a:r>
            <a:r>
              <a:rPr lang="nl-NL" sz="1900" dirty="0" smtClean="0"/>
              <a:t> </a:t>
            </a:r>
            <a:r>
              <a:rPr lang="nl-NL" sz="1900" dirty="0" err="1" smtClean="0"/>
              <a:t>objective</a:t>
            </a:r>
            <a:r>
              <a:rPr lang="nl-NL" sz="1900" dirty="0" smtClean="0"/>
              <a:t> </a:t>
            </a:r>
            <a:r>
              <a:rPr lang="nl-NL" sz="1900" dirty="0" err="1" smtClean="0"/>
              <a:t>fact</a:t>
            </a:r>
            <a:r>
              <a:rPr lang="nl-NL" sz="1900" dirty="0" smtClean="0"/>
              <a:t> of the matter as to </a:t>
            </a:r>
            <a:r>
              <a:rPr lang="nl-NL" sz="1900" dirty="0" err="1" smtClean="0"/>
              <a:t>what</a:t>
            </a:r>
            <a:r>
              <a:rPr lang="nl-NL" sz="1900" dirty="0" smtClean="0"/>
              <a:t> </a:t>
            </a:r>
            <a:r>
              <a:rPr lang="nl-NL" sz="1900" dirty="0" err="1" smtClean="0"/>
              <a:t>there</a:t>
            </a:r>
            <a:r>
              <a:rPr lang="nl-NL" sz="1900" dirty="0" smtClean="0"/>
              <a:t> is. </a:t>
            </a:r>
            <a:r>
              <a:rPr lang="nl-NL" sz="1900" dirty="0" err="1" smtClean="0"/>
              <a:t>Some</a:t>
            </a:r>
            <a:r>
              <a:rPr lang="nl-NL" sz="1900" dirty="0" smtClean="0"/>
              <a:t> </a:t>
            </a:r>
            <a:r>
              <a:rPr lang="nl-NL" sz="1900" dirty="0" err="1" smtClean="0"/>
              <a:t>linguistic</a:t>
            </a:r>
            <a:r>
              <a:rPr lang="nl-NL" sz="1900" dirty="0" smtClean="0"/>
              <a:t> </a:t>
            </a:r>
            <a:r>
              <a:rPr lang="nl-NL" sz="1900" dirty="0" err="1" smtClean="0"/>
              <a:t>frameworks</a:t>
            </a:r>
            <a:r>
              <a:rPr lang="nl-NL" sz="1900" dirty="0" smtClean="0"/>
              <a:t> </a:t>
            </a:r>
            <a:r>
              <a:rPr lang="nl-NL" sz="1900" dirty="0" err="1" smtClean="0"/>
              <a:t>might</a:t>
            </a:r>
            <a:r>
              <a:rPr lang="nl-NL" sz="1900" dirty="0" smtClean="0"/>
              <a:t> </a:t>
            </a:r>
            <a:r>
              <a:rPr lang="nl-NL" sz="1900" dirty="0" err="1" smtClean="0"/>
              <a:t>be</a:t>
            </a:r>
            <a:r>
              <a:rPr lang="nl-NL" sz="1900" dirty="0" smtClean="0"/>
              <a:t>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Hilary</a:t>
            </a:r>
            <a:r>
              <a:rPr lang="nl-NL" sz="3200" dirty="0" smtClean="0"/>
              <a:t> </a:t>
            </a:r>
            <a:r>
              <a:rPr lang="nl-NL" sz="3200" dirty="0" err="1" smtClean="0"/>
              <a:t>Putnam’s</a:t>
            </a:r>
            <a:r>
              <a:rPr lang="nl-NL" sz="3200" dirty="0" smtClean="0"/>
              <a:t> </a:t>
            </a:r>
            <a:r>
              <a:rPr lang="nl-NL" sz="3200" dirty="0" err="1" smtClean="0"/>
              <a:t>deflationism</a:t>
            </a:r>
            <a:endParaRPr lang="nl-NL" sz="3200" dirty="0"/>
          </a:p>
        </p:txBody>
      </p:sp>
      <p:sp>
        <p:nvSpPr>
          <p:cNvPr id="3" name="Content Placeholder 2"/>
          <p:cNvSpPr>
            <a:spLocks noGrp="1"/>
          </p:cNvSpPr>
          <p:nvPr>
            <p:ph idx="1"/>
          </p:nvPr>
        </p:nvSpPr>
        <p:spPr>
          <a:xfrm>
            <a:off x="35496" y="1340768"/>
            <a:ext cx="8496944" cy="2016224"/>
          </a:xfrm>
        </p:spPr>
        <p:txBody>
          <a:bodyPr>
            <a:normAutofit/>
          </a:bodyPr>
          <a:lstStyle/>
          <a:p>
            <a:pPr>
              <a:buNone/>
            </a:pPr>
            <a:r>
              <a:rPr lang="nl-NL" sz="1900" i="1" dirty="0" smtClean="0"/>
              <a:t>      ‘</a:t>
            </a:r>
            <a:r>
              <a:rPr lang="nl-NL" sz="1900" i="1" dirty="0" err="1" smtClean="0"/>
              <a:t>It</a:t>
            </a:r>
            <a:r>
              <a:rPr lang="nl-NL" sz="1900" i="1" dirty="0" smtClean="0"/>
              <a:t> is </a:t>
            </a:r>
            <a:r>
              <a:rPr lang="nl-NL" sz="1900" i="1" dirty="0" err="1" smtClean="0"/>
              <a:t>characteristic</a:t>
            </a:r>
            <a:r>
              <a:rPr lang="nl-NL" sz="1900" i="1" dirty="0" smtClean="0"/>
              <a:t> [...] to </a:t>
            </a:r>
            <a:r>
              <a:rPr lang="nl-NL" sz="1900" i="1" dirty="0" err="1" smtClean="0"/>
              <a:t>hold</a:t>
            </a:r>
            <a:r>
              <a:rPr lang="nl-NL" sz="1900" i="1" dirty="0" smtClean="0"/>
              <a:t> </a:t>
            </a:r>
            <a:r>
              <a:rPr lang="nl-NL" sz="1900" i="1" dirty="0" err="1" smtClean="0"/>
              <a:t>that</a:t>
            </a:r>
            <a:r>
              <a:rPr lang="nl-NL" sz="1900" i="1" dirty="0" smtClean="0"/>
              <a:t> ‘</a:t>
            </a:r>
            <a:r>
              <a:rPr lang="nl-NL" sz="1900" i="1" dirty="0" err="1" smtClean="0"/>
              <a:t>What</a:t>
            </a:r>
            <a:r>
              <a:rPr lang="nl-NL" sz="1900" i="1" dirty="0" smtClean="0"/>
              <a:t> </a:t>
            </a:r>
            <a:r>
              <a:rPr lang="nl-NL" sz="1900" i="1" dirty="0" err="1" smtClean="0"/>
              <a:t>objects</a:t>
            </a:r>
            <a:r>
              <a:rPr lang="nl-NL" sz="1900" i="1" dirty="0" smtClean="0"/>
              <a:t> does the </a:t>
            </a:r>
            <a:r>
              <a:rPr lang="nl-NL" sz="1900" i="1" dirty="0" err="1" smtClean="0"/>
              <a:t>world</a:t>
            </a:r>
            <a:r>
              <a:rPr lang="nl-NL" sz="1900" i="1" dirty="0" smtClean="0"/>
              <a:t> </a:t>
            </a:r>
            <a:r>
              <a:rPr lang="nl-NL" sz="1900" i="1" dirty="0" err="1" smtClean="0"/>
              <a:t>consists</a:t>
            </a:r>
            <a:r>
              <a:rPr lang="nl-NL" sz="1900" i="1" dirty="0" smtClean="0"/>
              <a:t> of?’  is  a </a:t>
            </a:r>
            <a:r>
              <a:rPr lang="nl-NL" sz="1900" i="1" dirty="0" err="1" smtClean="0"/>
              <a:t>question</a:t>
            </a:r>
            <a:r>
              <a:rPr lang="nl-NL" sz="1900" i="1" dirty="0" smtClean="0"/>
              <a:t> </a:t>
            </a:r>
            <a:r>
              <a:rPr lang="nl-NL" sz="1900" i="1" dirty="0" err="1" smtClean="0"/>
              <a:t>that</a:t>
            </a:r>
            <a:r>
              <a:rPr lang="nl-NL" sz="1900" i="1" dirty="0" smtClean="0"/>
              <a:t> </a:t>
            </a:r>
            <a:r>
              <a:rPr lang="nl-NL" sz="1900" i="1" dirty="0" err="1" smtClean="0"/>
              <a:t>only</a:t>
            </a:r>
            <a:r>
              <a:rPr lang="nl-NL" sz="1900" i="1" dirty="0" smtClean="0"/>
              <a:t> </a:t>
            </a:r>
            <a:r>
              <a:rPr lang="nl-NL" sz="1900" i="1" dirty="0" err="1" smtClean="0"/>
              <a:t>makes</a:t>
            </a:r>
            <a:r>
              <a:rPr lang="nl-NL" sz="1900" i="1" dirty="0" smtClean="0"/>
              <a:t> </a:t>
            </a:r>
            <a:r>
              <a:rPr lang="nl-NL" sz="1900" i="1" dirty="0" err="1" smtClean="0"/>
              <a:t>sense</a:t>
            </a:r>
            <a:r>
              <a:rPr lang="nl-NL" sz="1900" i="1" dirty="0" smtClean="0"/>
              <a:t> to </a:t>
            </a:r>
            <a:r>
              <a:rPr lang="nl-NL" sz="1900" i="1" dirty="0" err="1" smtClean="0"/>
              <a:t>ask</a:t>
            </a:r>
            <a:r>
              <a:rPr lang="nl-NL" sz="1900" i="1" dirty="0" smtClean="0"/>
              <a:t> </a:t>
            </a:r>
            <a:r>
              <a:rPr lang="nl-NL" sz="1900" i="1" dirty="0" err="1" smtClean="0"/>
              <a:t>within</a:t>
            </a:r>
            <a:r>
              <a:rPr lang="nl-NL" sz="1900" i="1" dirty="0" smtClean="0"/>
              <a:t> a </a:t>
            </a:r>
            <a:r>
              <a:rPr lang="nl-NL" sz="1900" i="1" dirty="0" err="1" smtClean="0"/>
              <a:t>theory</a:t>
            </a:r>
            <a:r>
              <a:rPr lang="nl-NL" sz="1900" i="1" dirty="0" smtClean="0"/>
              <a:t> of </a:t>
            </a:r>
            <a:r>
              <a:rPr lang="nl-NL" sz="1900" i="1" dirty="0" err="1" smtClean="0"/>
              <a:t>description</a:t>
            </a:r>
            <a:r>
              <a:rPr lang="nl-NL" sz="1900" i="1" dirty="0" smtClean="0"/>
              <a:t>. (</a:t>
            </a:r>
            <a:r>
              <a:rPr lang="nl-NL" sz="1900" i="1" dirty="0" err="1" smtClean="0"/>
              <a:t>Putnam</a:t>
            </a:r>
            <a:r>
              <a:rPr lang="nl-NL" sz="1900" i="1" dirty="0" smtClean="0"/>
              <a:t> 1981)</a:t>
            </a:r>
            <a:endParaRPr lang="nl-NL" sz="900" i="1" dirty="0" smtClean="0"/>
          </a:p>
          <a:p>
            <a:pPr>
              <a:buNone/>
            </a:pPr>
            <a:r>
              <a:rPr lang="nl-NL" sz="900" i="1" dirty="0" smtClean="0"/>
              <a:t>             </a:t>
            </a:r>
            <a:r>
              <a:rPr lang="en-US" sz="1900" i="1" dirty="0" smtClean="0"/>
              <a:t>There is no God’s Eye point of view that we can know or usefully imagine; there are only the various points of view of actual persons reflecting various interests and purposes that their descriptions and theories </a:t>
            </a:r>
            <a:r>
              <a:rPr lang="en-US" sz="1900" i="1" dirty="0" err="1" smtClean="0"/>
              <a:t>subserve</a:t>
            </a:r>
            <a:r>
              <a:rPr lang="en-US" sz="1900" i="1" dirty="0" smtClean="0"/>
              <a:t>. (Putnam 1981)</a:t>
            </a:r>
            <a:endParaRPr lang="nl-NL" sz="1600" dirty="0" smtClean="0"/>
          </a:p>
          <a:p>
            <a:endParaRPr lang="nl-NL" sz="20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Rectangle 4"/>
          <p:cNvSpPr/>
          <p:nvPr/>
        </p:nvSpPr>
        <p:spPr>
          <a:xfrm>
            <a:off x="251520" y="3359601"/>
            <a:ext cx="9900592" cy="969496"/>
          </a:xfrm>
          <a:prstGeom prst="rect">
            <a:avLst/>
          </a:prstGeom>
        </p:spPr>
        <p:txBody>
          <a:bodyPr wrap="square">
            <a:spAutoFit/>
          </a:bodyPr>
          <a:lstStyle/>
          <a:p>
            <a:pPr>
              <a:buFont typeface="Arial" pitchFamily="34" charset="0"/>
              <a:buChar char="•"/>
            </a:pPr>
            <a:r>
              <a:rPr lang="nl-NL" sz="1900" dirty="0" smtClean="0"/>
              <a:t>   </a:t>
            </a:r>
            <a:r>
              <a:rPr lang="nl-NL" sz="1900" dirty="0" err="1" smtClean="0"/>
              <a:t>Putnam</a:t>
            </a:r>
            <a:r>
              <a:rPr lang="nl-NL" sz="1900" dirty="0" smtClean="0"/>
              <a:t> </a:t>
            </a:r>
            <a:r>
              <a:rPr lang="nl-NL" sz="1900" dirty="0" err="1" smtClean="0"/>
              <a:t>argues</a:t>
            </a:r>
            <a:r>
              <a:rPr lang="nl-NL" sz="1900" dirty="0" smtClean="0"/>
              <a:t> </a:t>
            </a:r>
            <a:r>
              <a:rPr lang="nl-NL" sz="1900" dirty="0" err="1" smtClean="0"/>
              <a:t>for</a:t>
            </a:r>
            <a:r>
              <a:rPr lang="nl-NL" sz="1900" dirty="0" smtClean="0"/>
              <a:t> </a:t>
            </a:r>
            <a:r>
              <a:rPr lang="nl-NL" sz="1900" i="1" dirty="0" err="1" smtClean="0"/>
              <a:t>conceptual</a:t>
            </a:r>
            <a:r>
              <a:rPr lang="nl-NL" sz="1900" i="1" dirty="0" smtClean="0"/>
              <a:t> </a:t>
            </a:r>
            <a:r>
              <a:rPr lang="nl-NL" sz="1900" i="1" dirty="0" err="1" smtClean="0"/>
              <a:t>relativity</a:t>
            </a:r>
            <a:r>
              <a:rPr lang="nl-NL" sz="1900" dirty="0" smtClean="0"/>
              <a:t>. The </a:t>
            </a:r>
            <a:r>
              <a:rPr lang="nl-NL" sz="1900" dirty="0" err="1" smtClean="0"/>
              <a:t>question</a:t>
            </a:r>
            <a:r>
              <a:rPr lang="nl-NL" sz="1900" dirty="0" smtClean="0"/>
              <a:t> ‘</a:t>
            </a:r>
            <a:r>
              <a:rPr lang="nl-NL" sz="1900" dirty="0" err="1" smtClean="0"/>
              <a:t>what</a:t>
            </a:r>
            <a:r>
              <a:rPr lang="nl-NL" sz="1900" dirty="0" smtClean="0"/>
              <a:t> </a:t>
            </a:r>
            <a:r>
              <a:rPr lang="nl-NL" sz="1900" dirty="0" err="1" smtClean="0"/>
              <a:t>exists</a:t>
            </a:r>
            <a:r>
              <a:rPr lang="nl-NL" sz="1900" dirty="0" smtClean="0"/>
              <a:t>’ </a:t>
            </a:r>
            <a:r>
              <a:rPr lang="nl-NL" sz="1900" dirty="0" err="1" smtClean="0"/>
              <a:t>can</a:t>
            </a:r>
            <a:r>
              <a:rPr lang="nl-NL" sz="1900" dirty="0" smtClean="0"/>
              <a:t> </a:t>
            </a:r>
            <a:r>
              <a:rPr lang="nl-NL" sz="1900" dirty="0" err="1" smtClean="0"/>
              <a:t>only</a:t>
            </a:r>
            <a:r>
              <a:rPr lang="nl-NL" sz="1900" dirty="0" smtClean="0"/>
              <a:t> </a:t>
            </a:r>
            <a:r>
              <a:rPr lang="nl-NL" sz="1900" dirty="0" err="1" smtClean="0"/>
              <a:t>be</a:t>
            </a:r>
            <a:r>
              <a:rPr lang="nl-NL" sz="1900" dirty="0" smtClean="0"/>
              <a:t>                                       </a:t>
            </a:r>
            <a:br>
              <a:rPr lang="nl-NL" sz="1900" dirty="0" smtClean="0"/>
            </a:br>
            <a:r>
              <a:rPr lang="nl-NL" sz="1900" dirty="0" smtClean="0"/>
              <a:t>     </a:t>
            </a:r>
            <a:r>
              <a:rPr lang="nl-NL" sz="1900" dirty="0" err="1" smtClean="0"/>
              <a:t>answered</a:t>
            </a:r>
            <a:r>
              <a:rPr lang="nl-NL" sz="1900" dirty="0" smtClean="0"/>
              <a:t> in </a:t>
            </a:r>
            <a:r>
              <a:rPr lang="nl-NL" sz="1900" dirty="0" err="1" smtClean="0"/>
              <a:t>terms</a:t>
            </a:r>
            <a:r>
              <a:rPr lang="nl-NL" sz="1900" dirty="0" smtClean="0"/>
              <a:t> of a </a:t>
            </a:r>
            <a:r>
              <a:rPr lang="nl-NL" sz="1900" dirty="0" err="1" smtClean="0"/>
              <a:t>particular</a:t>
            </a:r>
            <a:r>
              <a:rPr lang="nl-NL" sz="1900" dirty="0" smtClean="0"/>
              <a:t> ‘</a:t>
            </a:r>
            <a:r>
              <a:rPr lang="nl-NL" sz="1900" dirty="0" err="1" smtClean="0"/>
              <a:t>version</a:t>
            </a:r>
            <a:r>
              <a:rPr lang="nl-NL" sz="1900" dirty="0" smtClean="0"/>
              <a:t>’, i.e., a </a:t>
            </a:r>
            <a:r>
              <a:rPr lang="nl-NL" sz="1900" dirty="0" err="1" smtClean="0"/>
              <a:t>particular</a:t>
            </a:r>
            <a:r>
              <a:rPr lang="nl-NL" sz="1900" dirty="0" smtClean="0"/>
              <a:t> </a:t>
            </a:r>
            <a:r>
              <a:rPr lang="nl-NL" sz="1900" dirty="0" err="1" smtClean="0"/>
              <a:t>conceptual</a:t>
            </a:r>
            <a:r>
              <a:rPr lang="nl-NL" sz="1900" dirty="0" smtClean="0"/>
              <a:t> </a:t>
            </a:r>
            <a:r>
              <a:rPr lang="nl-NL" sz="1900" dirty="0" err="1" smtClean="0"/>
              <a:t>scheme</a:t>
            </a:r>
            <a:r>
              <a:rPr lang="nl-NL" sz="1900" dirty="0" smtClean="0"/>
              <a:t>                                                  </a:t>
            </a:r>
            <a:br>
              <a:rPr lang="nl-NL" sz="1900" dirty="0" smtClean="0"/>
            </a:br>
            <a:r>
              <a:rPr lang="nl-NL" sz="1900" dirty="0" smtClean="0"/>
              <a:t>     </a:t>
            </a:r>
            <a:r>
              <a:rPr lang="nl-NL" sz="1900" dirty="0" err="1" smtClean="0"/>
              <a:t>or</a:t>
            </a:r>
            <a:r>
              <a:rPr lang="nl-NL" sz="1900" dirty="0" smtClean="0"/>
              <a:t> </a:t>
            </a:r>
            <a:r>
              <a:rPr lang="nl-NL" sz="1900" dirty="0" err="1" smtClean="0"/>
              <a:t>representational</a:t>
            </a:r>
            <a:r>
              <a:rPr lang="nl-NL" sz="1900" dirty="0" smtClean="0"/>
              <a:t> system. </a:t>
            </a:r>
            <a:r>
              <a:rPr lang="nl-NL" sz="1900" dirty="0" err="1" smtClean="0"/>
              <a:t>Questions</a:t>
            </a:r>
            <a:r>
              <a:rPr lang="nl-NL" sz="1900" dirty="0" smtClean="0"/>
              <a:t> </a:t>
            </a:r>
            <a:r>
              <a:rPr lang="nl-NL" sz="1900" dirty="0" err="1" smtClean="0"/>
              <a:t>asked</a:t>
            </a:r>
            <a:r>
              <a:rPr lang="nl-NL" sz="1900" dirty="0" smtClean="0"/>
              <a:t> </a:t>
            </a:r>
            <a:r>
              <a:rPr lang="nl-NL" sz="1900" dirty="0" err="1" smtClean="0"/>
              <a:t>outside</a:t>
            </a:r>
            <a:r>
              <a:rPr lang="nl-NL" sz="1900" dirty="0" smtClean="0"/>
              <a:t> all ‘</a:t>
            </a:r>
            <a:r>
              <a:rPr lang="nl-NL" sz="1900" dirty="0" err="1" smtClean="0"/>
              <a:t>versions</a:t>
            </a:r>
            <a:r>
              <a:rPr lang="nl-NL" sz="1900" dirty="0" smtClean="0"/>
              <a:t>’ are </a:t>
            </a:r>
            <a:r>
              <a:rPr lang="nl-NL" sz="1900" dirty="0" err="1" smtClean="0"/>
              <a:t>rejected</a:t>
            </a:r>
            <a:endParaRPr lang="nl-NL" sz="1900" i="1" dirty="0" smtClean="0"/>
          </a:p>
        </p:txBody>
      </p:sp>
      <p:sp>
        <p:nvSpPr>
          <p:cNvPr id="6" name="Rectangle 5"/>
          <p:cNvSpPr/>
          <p:nvPr/>
        </p:nvSpPr>
        <p:spPr>
          <a:xfrm>
            <a:off x="288032" y="4437112"/>
            <a:ext cx="9612560" cy="969496"/>
          </a:xfrm>
          <a:prstGeom prst="rect">
            <a:avLst/>
          </a:prstGeom>
        </p:spPr>
        <p:txBody>
          <a:bodyPr wrap="square">
            <a:spAutoFit/>
          </a:bodyPr>
          <a:lstStyle/>
          <a:p>
            <a:pPr>
              <a:buFont typeface="Arial" pitchFamily="34" charset="0"/>
              <a:buChar char="•"/>
            </a:pPr>
            <a:r>
              <a:rPr lang="nl-NL" sz="1900" dirty="0" smtClean="0"/>
              <a:t>   </a:t>
            </a:r>
            <a:r>
              <a:rPr lang="nl-NL" sz="1900" dirty="0" err="1" smtClean="0"/>
              <a:t>So</a:t>
            </a:r>
            <a:r>
              <a:rPr lang="nl-NL" sz="1900" dirty="0" smtClean="0"/>
              <a:t> </a:t>
            </a:r>
            <a:r>
              <a:rPr lang="nl-NL" sz="1900" dirty="0" err="1" smtClean="0"/>
              <a:t>far</a:t>
            </a:r>
            <a:r>
              <a:rPr lang="nl-NL" sz="1900" dirty="0" smtClean="0"/>
              <a:t> </a:t>
            </a:r>
            <a:r>
              <a:rPr lang="nl-NL" sz="1900" dirty="0" err="1" smtClean="0"/>
              <a:t>Carnap</a:t>
            </a:r>
            <a:r>
              <a:rPr lang="nl-NL" sz="1900" dirty="0" smtClean="0"/>
              <a:t> </a:t>
            </a:r>
            <a:r>
              <a:rPr lang="nl-NL" sz="1900" dirty="0" err="1" smtClean="0"/>
              <a:t>would</a:t>
            </a:r>
            <a:r>
              <a:rPr lang="nl-NL" sz="1900" dirty="0" smtClean="0"/>
              <a:t> have </a:t>
            </a:r>
            <a:r>
              <a:rPr lang="nl-NL" sz="1900" dirty="0" err="1" smtClean="0"/>
              <a:t>said</a:t>
            </a:r>
            <a:r>
              <a:rPr lang="nl-NL" sz="1900" dirty="0" smtClean="0"/>
              <a:t> the </a:t>
            </a:r>
            <a:r>
              <a:rPr lang="nl-NL" sz="1900" dirty="0" err="1" smtClean="0"/>
              <a:t>same</a:t>
            </a:r>
            <a:r>
              <a:rPr lang="nl-NL" sz="1900" dirty="0" smtClean="0"/>
              <a:t>: the </a:t>
            </a:r>
            <a:r>
              <a:rPr lang="nl-NL" sz="1900" dirty="0" err="1" smtClean="0"/>
              <a:t>question</a:t>
            </a:r>
            <a:r>
              <a:rPr lang="nl-NL" sz="1900" dirty="0" smtClean="0"/>
              <a:t> ‘</a:t>
            </a:r>
            <a:r>
              <a:rPr lang="nl-NL" sz="1900" dirty="0" err="1" smtClean="0"/>
              <a:t>what</a:t>
            </a:r>
            <a:r>
              <a:rPr lang="nl-NL" sz="1900" dirty="0" smtClean="0"/>
              <a:t> </a:t>
            </a:r>
            <a:r>
              <a:rPr lang="nl-NL" sz="1900" dirty="0" err="1" smtClean="0"/>
              <a:t>exists</a:t>
            </a:r>
            <a:r>
              <a:rPr lang="nl-NL" sz="1900" dirty="0" smtClean="0"/>
              <a:t>’ </a:t>
            </a:r>
            <a:r>
              <a:rPr lang="nl-NL" sz="1900" dirty="0" err="1" smtClean="0"/>
              <a:t>can</a:t>
            </a:r>
            <a:r>
              <a:rPr lang="nl-NL" sz="1900" dirty="0" smtClean="0"/>
              <a:t> </a:t>
            </a:r>
            <a:r>
              <a:rPr lang="nl-NL" sz="1900" dirty="0" err="1" smtClean="0"/>
              <a:t>only</a:t>
            </a:r>
            <a:r>
              <a:rPr lang="nl-NL" sz="1900" dirty="0" smtClean="0"/>
              <a:t> </a:t>
            </a:r>
            <a:r>
              <a:rPr lang="nl-NL" sz="1900" dirty="0" err="1" smtClean="0"/>
              <a:t>be</a:t>
            </a:r>
            <a:r>
              <a:rPr lang="nl-NL" sz="1900" dirty="0" smtClean="0"/>
              <a:t>                              </a:t>
            </a:r>
            <a:br>
              <a:rPr lang="nl-NL" sz="1900" dirty="0" smtClean="0"/>
            </a:br>
            <a:r>
              <a:rPr lang="nl-NL" sz="1900" dirty="0" smtClean="0"/>
              <a:t>    </a:t>
            </a:r>
            <a:r>
              <a:rPr lang="nl-NL" sz="1900" dirty="0" err="1" smtClean="0"/>
              <a:t>answered</a:t>
            </a:r>
            <a:r>
              <a:rPr lang="nl-NL" sz="1900" dirty="0" smtClean="0"/>
              <a:t> </a:t>
            </a:r>
            <a:r>
              <a:rPr lang="nl-NL" sz="1900" i="1" dirty="0" err="1" smtClean="0"/>
              <a:t>internal</a:t>
            </a:r>
            <a:r>
              <a:rPr lang="nl-NL" sz="1900" dirty="0" smtClean="0"/>
              <a:t> to a </a:t>
            </a:r>
            <a:r>
              <a:rPr lang="nl-NL" sz="1900" dirty="0" err="1" smtClean="0"/>
              <a:t>linguistic</a:t>
            </a:r>
            <a:r>
              <a:rPr lang="nl-NL" sz="1900" dirty="0" smtClean="0"/>
              <a:t> </a:t>
            </a:r>
            <a:r>
              <a:rPr lang="nl-NL" sz="1900" dirty="0" err="1" smtClean="0"/>
              <a:t>framework</a:t>
            </a:r>
            <a:r>
              <a:rPr lang="nl-NL" sz="1900" dirty="0" smtClean="0"/>
              <a:t> – i.e., </a:t>
            </a:r>
            <a:r>
              <a:rPr lang="nl-NL" sz="1900" dirty="0" err="1" smtClean="0"/>
              <a:t>using</a:t>
            </a:r>
            <a:r>
              <a:rPr lang="nl-NL" sz="1900" dirty="0" smtClean="0"/>
              <a:t> a </a:t>
            </a:r>
            <a:r>
              <a:rPr lang="nl-NL" sz="1900" dirty="0" err="1" smtClean="0"/>
              <a:t>framework</a:t>
            </a:r>
            <a:r>
              <a:rPr lang="nl-NL" sz="1900" dirty="0" smtClean="0"/>
              <a:t>. </a:t>
            </a:r>
            <a:r>
              <a:rPr lang="nl-NL" sz="1900" dirty="0" err="1" smtClean="0"/>
              <a:t>Factual</a:t>
            </a:r>
            <a:r>
              <a:rPr lang="nl-NL" sz="1900" dirty="0" smtClean="0"/>
              <a:t>                                 </a:t>
            </a:r>
            <a:br>
              <a:rPr lang="nl-NL" sz="1900" dirty="0" smtClean="0"/>
            </a:br>
            <a:r>
              <a:rPr lang="nl-NL" sz="1900" dirty="0" smtClean="0"/>
              <a:t>    </a:t>
            </a:r>
            <a:r>
              <a:rPr lang="nl-NL" sz="1900" dirty="0" err="1" smtClean="0"/>
              <a:t>existence</a:t>
            </a:r>
            <a:r>
              <a:rPr lang="nl-NL" sz="1900" dirty="0" smtClean="0"/>
              <a:t> </a:t>
            </a:r>
            <a:r>
              <a:rPr lang="nl-NL" sz="1900" dirty="0" err="1" smtClean="0"/>
              <a:t>questions</a:t>
            </a:r>
            <a:r>
              <a:rPr lang="nl-NL" sz="1900" dirty="0" smtClean="0"/>
              <a:t> </a:t>
            </a:r>
            <a:r>
              <a:rPr lang="nl-NL" sz="1900" i="1" dirty="0" err="1" smtClean="0"/>
              <a:t>external</a:t>
            </a:r>
            <a:r>
              <a:rPr lang="nl-NL" sz="1900" dirty="0" smtClean="0"/>
              <a:t> to a </a:t>
            </a:r>
            <a:r>
              <a:rPr lang="nl-NL" sz="1900" dirty="0" err="1" smtClean="0"/>
              <a:t>linguistic</a:t>
            </a:r>
            <a:r>
              <a:rPr lang="nl-NL" sz="1900" dirty="0" smtClean="0"/>
              <a:t> </a:t>
            </a:r>
            <a:r>
              <a:rPr lang="nl-NL" sz="1900" dirty="0" err="1" smtClean="0"/>
              <a:t>framework</a:t>
            </a:r>
            <a:r>
              <a:rPr lang="nl-NL" sz="1900" dirty="0" smtClean="0"/>
              <a:t> are </a:t>
            </a:r>
            <a:r>
              <a:rPr lang="nl-NL" sz="1900" dirty="0" err="1" smtClean="0"/>
              <a:t>rejected</a:t>
            </a:r>
            <a:endParaRPr lang="nl-NL" sz="1900" dirty="0" smtClean="0"/>
          </a:p>
        </p:txBody>
      </p:sp>
      <p:sp>
        <p:nvSpPr>
          <p:cNvPr id="7" name="Rectangle 6"/>
          <p:cNvSpPr/>
          <p:nvPr/>
        </p:nvSpPr>
        <p:spPr>
          <a:xfrm>
            <a:off x="251520" y="5445224"/>
            <a:ext cx="8280920" cy="957570"/>
          </a:xfrm>
          <a:prstGeom prst="rect">
            <a:avLst/>
          </a:prstGeom>
        </p:spPr>
        <p:txBody>
          <a:bodyPr wrap="square">
            <a:spAutoFit/>
          </a:bodyPr>
          <a:lstStyle/>
          <a:p>
            <a:pPr>
              <a:lnSpc>
                <a:spcPts val="2300"/>
              </a:lnSpc>
              <a:buFont typeface="Arial" pitchFamily="34" charset="0"/>
              <a:buChar char="•"/>
            </a:pPr>
            <a:r>
              <a:rPr lang="nl-NL" sz="1900" dirty="0" smtClean="0"/>
              <a:t>   </a:t>
            </a:r>
            <a:r>
              <a:rPr lang="nl-NL" sz="1900" dirty="0" err="1" smtClean="0"/>
              <a:t>But</a:t>
            </a:r>
            <a:r>
              <a:rPr lang="nl-NL" sz="1900" dirty="0" smtClean="0"/>
              <a:t> </a:t>
            </a:r>
            <a:r>
              <a:rPr lang="nl-NL" sz="1900" dirty="0" err="1" smtClean="0"/>
              <a:t>there</a:t>
            </a:r>
            <a:r>
              <a:rPr lang="nl-NL" sz="1900" dirty="0" smtClean="0"/>
              <a:t> are </a:t>
            </a:r>
            <a:r>
              <a:rPr lang="nl-NL" sz="1900" b="1" dirty="0" err="1" smtClean="0"/>
              <a:t>two</a:t>
            </a:r>
            <a:r>
              <a:rPr lang="nl-NL" sz="1900" b="1" dirty="0" smtClean="0"/>
              <a:t> </a:t>
            </a:r>
            <a:r>
              <a:rPr lang="nl-NL" sz="1900" b="1" dirty="0" err="1" smtClean="0"/>
              <a:t>ways</a:t>
            </a:r>
            <a:r>
              <a:rPr lang="nl-NL" sz="1900" b="1" dirty="0" smtClean="0"/>
              <a:t> </a:t>
            </a:r>
            <a:r>
              <a:rPr lang="nl-NL" sz="1900" dirty="0" smtClean="0"/>
              <a:t>in </a:t>
            </a:r>
            <a:r>
              <a:rPr lang="nl-NL" sz="1900" dirty="0" err="1" smtClean="0"/>
              <a:t>which</a:t>
            </a:r>
            <a:r>
              <a:rPr lang="nl-NL" sz="1900" dirty="0" smtClean="0"/>
              <a:t> </a:t>
            </a:r>
            <a:r>
              <a:rPr lang="nl-NL" sz="1900" dirty="0" err="1" smtClean="0"/>
              <a:t>Putnam’s</a:t>
            </a:r>
            <a:r>
              <a:rPr lang="nl-NL" sz="1900" dirty="0" smtClean="0"/>
              <a:t> </a:t>
            </a:r>
            <a:r>
              <a:rPr lang="nl-NL" sz="1900" dirty="0" err="1" smtClean="0"/>
              <a:t>deflationism</a:t>
            </a:r>
            <a:r>
              <a:rPr lang="nl-NL" sz="1900" dirty="0" smtClean="0"/>
              <a:t> </a:t>
            </a:r>
            <a:r>
              <a:rPr lang="nl-NL" sz="1900" dirty="0" err="1" smtClean="0"/>
              <a:t>takes</a:t>
            </a:r>
            <a:r>
              <a:rPr lang="nl-NL" sz="1900" dirty="0" smtClean="0"/>
              <a:t> a different turn</a:t>
            </a:r>
          </a:p>
          <a:p>
            <a:pPr lvl="1">
              <a:lnSpc>
                <a:spcPts val="2300"/>
              </a:lnSpc>
              <a:buNone/>
            </a:pPr>
            <a:r>
              <a:rPr lang="nl-NL" sz="1600" b="1" dirty="0" smtClean="0"/>
              <a:t>(1) </a:t>
            </a:r>
            <a:r>
              <a:rPr lang="nl-NL" sz="1600" dirty="0" smtClean="0"/>
              <a:t>The </a:t>
            </a:r>
            <a:r>
              <a:rPr lang="nl-NL" sz="1600" dirty="0" err="1" smtClean="0"/>
              <a:t>meaning</a:t>
            </a:r>
            <a:r>
              <a:rPr lang="nl-NL" sz="1600" dirty="0" smtClean="0"/>
              <a:t> of the core </a:t>
            </a:r>
            <a:r>
              <a:rPr lang="nl-NL" sz="1600" dirty="0" err="1" smtClean="0"/>
              <a:t>terms</a:t>
            </a:r>
            <a:r>
              <a:rPr lang="nl-NL" sz="1600" dirty="0" smtClean="0"/>
              <a:t> ‘</a:t>
            </a:r>
            <a:r>
              <a:rPr lang="nl-NL" sz="1600" dirty="0" err="1" smtClean="0"/>
              <a:t>exists</a:t>
            </a:r>
            <a:r>
              <a:rPr lang="nl-NL" sz="1600" dirty="0" smtClean="0"/>
              <a:t>’ and ‘object’ </a:t>
            </a:r>
            <a:r>
              <a:rPr lang="nl-NL" sz="1600" u="sng" dirty="0" err="1" smtClean="0"/>
              <a:t>itself</a:t>
            </a:r>
            <a:r>
              <a:rPr lang="nl-NL" sz="1600" dirty="0" smtClean="0"/>
              <a:t> </a:t>
            </a:r>
            <a:r>
              <a:rPr lang="nl-NL" sz="1600" dirty="0" err="1" smtClean="0"/>
              <a:t>differs</a:t>
            </a:r>
            <a:r>
              <a:rPr lang="nl-NL" sz="1600" dirty="0" smtClean="0"/>
              <a:t> in different </a:t>
            </a:r>
            <a:r>
              <a:rPr lang="nl-NL" sz="1600" dirty="0" err="1" smtClean="0"/>
              <a:t>versions</a:t>
            </a:r>
            <a:endParaRPr lang="nl-NL" sz="1600" dirty="0" smtClean="0"/>
          </a:p>
          <a:p>
            <a:pPr lvl="1">
              <a:lnSpc>
                <a:spcPts val="2300"/>
              </a:lnSpc>
              <a:buNone/>
            </a:pPr>
            <a:r>
              <a:rPr lang="nl-NL" sz="1600" b="1" dirty="0" smtClean="0"/>
              <a:t>(2)</a:t>
            </a:r>
            <a:r>
              <a:rPr lang="nl-NL" sz="1600" dirty="0" smtClean="0"/>
              <a:t> </a:t>
            </a:r>
            <a:r>
              <a:rPr lang="nl-NL" sz="1600" dirty="0" err="1" smtClean="0"/>
              <a:t>Putnam</a:t>
            </a:r>
            <a:r>
              <a:rPr lang="nl-NL" sz="1600" dirty="0" smtClean="0"/>
              <a:t> </a:t>
            </a:r>
            <a:r>
              <a:rPr lang="nl-NL" sz="1600" dirty="0" err="1" smtClean="0"/>
              <a:t>embraces</a:t>
            </a:r>
            <a:r>
              <a:rPr lang="nl-NL" sz="1600" dirty="0" smtClean="0"/>
              <a:t> </a:t>
            </a:r>
            <a:r>
              <a:rPr lang="nl-NL" sz="1600" dirty="0" err="1" smtClean="0"/>
              <a:t>anti-realism</a:t>
            </a:r>
            <a:r>
              <a:rPr lang="nl-NL" sz="1600" dirty="0" smtClean="0"/>
              <a:t>, </a:t>
            </a:r>
            <a:r>
              <a:rPr lang="nl-NL" sz="1600" dirty="0" err="1" smtClean="0"/>
              <a:t>that</a:t>
            </a:r>
            <a:r>
              <a:rPr lang="nl-NL" sz="1600" dirty="0" smtClean="0"/>
              <a:t> is to </a:t>
            </a:r>
            <a:r>
              <a:rPr lang="nl-NL" sz="1600" dirty="0" err="1" smtClean="0"/>
              <a:t>say</a:t>
            </a:r>
            <a:r>
              <a:rPr lang="nl-NL" sz="1600" dirty="0" smtClean="0"/>
              <a:t>, </a:t>
            </a:r>
            <a:r>
              <a:rPr lang="nl-NL" sz="1600" dirty="0" err="1" smtClean="0"/>
              <a:t>he</a:t>
            </a:r>
            <a:r>
              <a:rPr lang="nl-NL" sz="1600" dirty="0" smtClean="0"/>
              <a:t> </a:t>
            </a:r>
            <a:r>
              <a:rPr lang="nl-NL" sz="1600" dirty="0" err="1" smtClean="0"/>
              <a:t>denies</a:t>
            </a:r>
            <a:r>
              <a:rPr lang="nl-NL" sz="1600" dirty="0" smtClean="0"/>
              <a:t> ‘</a:t>
            </a:r>
            <a:r>
              <a:rPr lang="nl-NL" sz="1600" dirty="0" err="1" smtClean="0"/>
              <a:t>Realism</a:t>
            </a:r>
            <a:r>
              <a:rPr lang="nl-NL" sz="1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2000"/>
                                        <p:tgtEl>
                                          <p:spTgt spid="7">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(1) The </a:t>
            </a:r>
            <a:r>
              <a:rPr lang="nl-NL" sz="3200" dirty="0" err="1" smtClean="0"/>
              <a:t>meaning</a:t>
            </a:r>
            <a:r>
              <a:rPr lang="nl-NL" sz="3200" dirty="0" smtClean="0"/>
              <a:t> of ‘</a:t>
            </a:r>
            <a:r>
              <a:rPr lang="nl-NL" sz="3200" dirty="0" err="1" smtClean="0"/>
              <a:t>exists</a:t>
            </a:r>
            <a:r>
              <a:rPr lang="nl-NL" sz="3200" dirty="0" smtClean="0"/>
              <a:t>’ is </a:t>
            </a:r>
            <a:r>
              <a:rPr lang="nl-NL" sz="3200" dirty="0" err="1" smtClean="0"/>
              <a:t>framework-relative</a:t>
            </a:r>
            <a:endParaRPr lang="nl-NL" sz="3200" dirty="0"/>
          </a:p>
        </p:txBody>
      </p:sp>
      <p:sp>
        <p:nvSpPr>
          <p:cNvPr id="3" name="Content Placeholder 2"/>
          <p:cNvSpPr>
            <a:spLocks noGrp="1"/>
          </p:cNvSpPr>
          <p:nvPr>
            <p:ph idx="1"/>
          </p:nvPr>
        </p:nvSpPr>
        <p:spPr>
          <a:xfrm>
            <a:off x="395536" y="1196752"/>
            <a:ext cx="8496944" cy="936104"/>
          </a:xfrm>
        </p:spPr>
        <p:txBody>
          <a:bodyPr>
            <a:noAutofit/>
          </a:bodyPr>
          <a:lstStyle/>
          <a:p>
            <a:pPr>
              <a:buNone/>
            </a:pPr>
            <a:r>
              <a:rPr lang="nl-NL" sz="1800" i="1" dirty="0" smtClean="0"/>
              <a:t>	[…] the </a:t>
            </a:r>
            <a:r>
              <a:rPr lang="nl-NL" sz="1800" i="1" dirty="0" err="1" smtClean="0"/>
              <a:t>phenomenon</a:t>
            </a:r>
            <a:r>
              <a:rPr lang="nl-NL" sz="1800" i="1" dirty="0" smtClean="0"/>
              <a:t> of </a:t>
            </a:r>
            <a:r>
              <a:rPr lang="nl-NL" sz="1800" i="1" dirty="0" err="1" smtClean="0"/>
              <a:t>conceptual</a:t>
            </a:r>
            <a:r>
              <a:rPr lang="nl-NL" sz="1800" i="1" dirty="0" smtClean="0"/>
              <a:t> </a:t>
            </a:r>
            <a:r>
              <a:rPr lang="nl-NL" sz="1800" i="1" dirty="0" err="1" smtClean="0"/>
              <a:t>relativity</a:t>
            </a:r>
            <a:r>
              <a:rPr lang="nl-NL" sz="1800" i="1" dirty="0" smtClean="0"/>
              <a:t> […] </a:t>
            </a:r>
            <a:r>
              <a:rPr lang="nl-NL" sz="1800" i="1" dirty="0" err="1" smtClean="0"/>
              <a:t>turns</a:t>
            </a:r>
            <a:r>
              <a:rPr lang="nl-NL" sz="1800" i="1" dirty="0" smtClean="0"/>
              <a:t> </a:t>
            </a:r>
            <a:r>
              <a:rPr lang="nl-NL" sz="1800" i="1" dirty="0" err="1" smtClean="0"/>
              <a:t>on</a:t>
            </a:r>
            <a:r>
              <a:rPr lang="nl-NL" sz="1800" i="1" dirty="0" smtClean="0"/>
              <a:t> the </a:t>
            </a:r>
            <a:r>
              <a:rPr lang="nl-NL" sz="1800" i="1" dirty="0" err="1" smtClean="0"/>
              <a:t>fact</a:t>
            </a:r>
            <a:r>
              <a:rPr lang="nl-NL" sz="1800" i="1" dirty="0" smtClean="0"/>
              <a:t> </a:t>
            </a:r>
            <a:r>
              <a:rPr lang="nl-NL" sz="1800" i="1" dirty="0" err="1" smtClean="0"/>
              <a:t>that</a:t>
            </a:r>
            <a:r>
              <a:rPr lang="nl-NL" sz="1800" i="1" dirty="0" smtClean="0"/>
              <a:t> the </a:t>
            </a:r>
            <a:r>
              <a:rPr lang="nl-NL" sz="1800" i="1" dirty="0" err="1" smtClean="0"/>
              <a:t>logical</a:t>
            </a:r>
            <a:r>
              <a:rPr lang="nl-NL" sz="1800" i="1" dirty="0" smtClean="0"/>
              <a:t> </a:t>
            </a:r>
            <a:r>
              <a:rPr lang="nl-NL" sz="1800" i="1" dirty="0" err="1" smtClean="0"/>
              <a:t>primitives</a:t>
            </a:r>
            <a:r>
              <a:rPr lang="nl-NL" sz="1800" i="1" dirty="0" smtClean="0"/>
              <a:t> </a:t>
            </a:r>
            <a:r>
              <a:rPr lang="nl-NL" sz="1800" i="1" dirty="0" err="1" smtClean="0"/>
              <a:t>themselves</a:t>
            </a:r>
            <a:r>
              <a:rPr lang="nl-NL" sz="1800" i="1" dirty="0" smtClean="0"/>
              <a:t>, and in </a:t>
            </a:r>
            <a:r>
              <a:rPr lang="nl-NL" sz="1800" i="1" dirty="0" err="1" smtClean="0"/>
              <a:t>particular</a:t>
            </a:r>
            <a:r>
              <a:rPr lang="nl-NL" sz="1800" i="1" dirty="0" smtClean="0"/>
              <a:t> the </a:t>
            </a:r>
            <a:r>
              <a:rPr lang="nl-NL" sz="1800" i="1" dirty="0" err="1" smtClean="0"/>
              <a:t>notions</a:t>
            </a:r>
            <a:r>
              <a:rPr lang="nl-NL" sz="1800" i="1" dirty="0" smtClean="0"/>
              <a:t> of object and </a:t>
            </a:r>
            <a:r>
              <a:rPr lang="nl-NL" sz="1800" i="1" dirty="0" err="1" smtClean="0"/>
              <a:t>existence</a:t>
            </a:r>
            <a:r>
              <a:rPr lang="nl-NL" sz="1800" i="1" dirty="0" smtClean="0"/>
              <a:t>, have a </a:t>
            </a:r>
            <a:r>
              <a:rPr lang="nl-NL" sz="1800" i="1" dirty="0" err="1" smtClean="0"/>
              <a:t>multitude</a:t>
            </a:r>
            <a:r>
              <a:rPr lang="nl-NL" sz="1800" i="1" dirty="0" smtClean="0"/>
              <a:t> of different </a:t>
            </a:r>
            <a:r>
              <a:rPr lang="nl-NL" sz="1800" i="1" dirty="0" err="1" smtClean="0"/>
              <a:t>uses</a:t>
            </a:r>
            <a:r>
              <a:rPr lang="nl-NL" sz="1800" i="1" dirty="0" smtClean="0"/>
              <a:t> </a:t>
            </a:r>
            <a:r>
              <a:rPr lang="nl-NL" sz="1800" i="1" dirty="0" err="1" smtClean="0"/>
              <a:t>rather</a:t>
            </a:r>
            <a:r>
              <a:rPr lang="nl-NL" sz="1800" i="1" dirty="0" smtClean="0"/>
              <a:t> </a:t>
            </a:r>
            <a:r>
              <a:rPr lang="nl-NL" sz="1800" i="1" dirty="0" err="1" smtClean="0"/>
              <a:t>than</a:t>
            </a:r>
            <a:r>
              <a:rPr lang="nl-NL" sz="1800" i="1" dirty="0" smtClean="0"/>
              <a:t> </a:t>
            </a:r>
            <a:r>
              <a:rPr lang="nl-NL" sz="1800" i="1" dirty="0" err="1" smtClean="0"/>
              <a:t>one</a:t>
            </a:r>
            <a:r>
              <a:rPr lang="nl-NL" sz="1800" i="1" dirty="0" smtClean="0"/>
              <a:t> absolute ‘</a:t>
            </a:r>
            <a:r>
              <a:rPr lang="nl-NL" sz="1800" i="1" dirty="0" err="1" smtClean="0"/>
              <a:t>meaning</a:t>
            </a:r>
            <a:r>
              <a:rPr lang="nl-NL" sz="1800" i="1" dirty="0" smtClean="0"/>
              <a:t>’ (</a:t>
            </a:r>
            <a:r>
              <a:rPr lang="nl-NL" sz="1800" i="1" dirty="0" err="1" smtClean="0"/>
              <a:t>Putnam</a:t>
            </a:r>
            <a:r>
              <a:rPr lang="nl-NL" sz="1800" i="1" dirty="0" smtClean="0"/>
              <a:t>, 1987)</a:t>
            </a:r>
          </a:p>
          <a:p>
            <a:pPr>
              <a:buNone/>
            </a:pPr>
            <a:endParaRPr lang="nl-NL" sz="800" i="1"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Content Placeholder 2"/>
          <p:cNvSpPr txBox="1">
            <a:spLocks/>
          </p:cNvSpPr>
          <p:nvPr/>
        </p:nvSpPr>
        <p:spPr>
          <a:xfrm>
            <a:off x="467544" y="1843608"/>
            <a:ext cx="8496944" cy="100932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1800" b="0" i="1" u="none" strike="noStrike" kern="1200" cap="none" spc="0" normalizeH="0" baseline="0" noProof="0" dirty="0" smtClean="0">
                <a:ln>
                  <a:noFill/>
                </a:ln>
                <a:solidFill>
                  <a:schemeClr val="tx1"/>
                </a:solidFill>
                <a:effectLst/>
                <a:uLnTx/>
                <a:uFillTx/>
                <a:latin typeface="+mn-lt"/>
                <a:ea typeface="+mn-ea"/>
                <a:cs typeface="+mn-cs"/>
              </a:rPr>
              <a:t>	</a:t>
            </a:r>
            <a:endParaRPr kumimoji="0" lang="nl-NL"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smtClean="0">
                <a:ln>
                  <a:noFill/>
                </a:ln>
                <a:solidFill>
                  <a:schemeClr val="tx1"/>
                </a:solidFill>
                <a:effectLst/>
                <a:uLnTx/>
                <a:uFillTx/>
                <a:latin typeface="+mn-lt"/>
                <a:ea typeface="+mn-ea"/>
                <a:cs typeface="+mn-cs"/>
              </a:rPr>
              <a:t>(1) is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called</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1" i="0" u="none" strike="noStrike" kern="1200" cap="none" spc="0" normalizeH="0" baseline="0" noProof="0" dirty="0" err="1" smtClean="0">
                <a:ln>
                  <a:noFill/>
                </a:ln>
                <a:solidFill>
                  <a:schemeClr val="tx1"/>
                </a:solidFill>
                <a:effectLst/>
                <a:uLnTx/>
                <a:uFillTx/>
                <a:latin typeface="+mn-lt"/>
                <a:ea typeface="+mn-ea"/>
                <a:cs typeface="+mn-cs"/>
              </a:rPr>
              <a:t>quantifier</a:t>
            </a:r>
            <a:r>
              <a:rPr kumimoji="0" lang="nl-NL" sz="1800" b="1"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1" i="0" u="none" strike="noStrike" kern="1200" cap="none" spc="0" normalizeH="0" baseline="0" noProof="0" dirty="0" err="1" smtClean="0">
                <a:ln>
                  <a:noFill/>
                </a:ln>
                <a:solidFill>
                  <a:schemeClr val="tx1"/>
                </a:solidFill>
                <a:effectLst/>
                <a:uLnTx/>
                <a:uFillTx/>
                <a:latin typeface="+mn-lt"/>
                <a:ea typeface="+mn-ea"/>
                <a:cs typeface="+mn-cs"/>
              </a:rPr>
              <a:t>variance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i.e. the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idea</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no</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single core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meaning</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Rectangle 6"/>
          <p:cNvSpPr/>
          <p:nvPr/>
        </p:nvSpPr>
        <p:spPr>
          <a:xfrm>
            <a:off x="485800" y="2924944"/>
            <a:ext cx="7614592" cy="1200329"/>
          </a:xfrm>
          <a:prstGeom prst="rect">
            <a:avLst/>
          </a:prstGeom>
        </p:spPr>
        <p:txBody>
          <a:bodyPr wrap="square">
            <a:spAutoFit/>
          </a:bodyPr>
          <a:lstStyle/>
          <a:p>
            <a:pPr marL="342900" lvl="0" indent="-342900">
              <a:spcBef>
                <a:spcPct val="20000"/>
              </a:spcBef>
              <a:buFont typeface="Arial" pitchFamily="34" charset="0"/>
              <a:buChar char="•"/>
              <a:defRPr/>
            </a:pPr>
            <a:r>
              <a:rPr lang="nl-NL" b="1" dirty="0" err="1" smtClean="0"/>
              <a:t>Carnap</a:t>
            </a:r>
            <a:r>
              <a:rPr lang="nl-NL" b="1" dirty="0" smtClean="0"/>
              <a:t> </a:t>
            </a:r>
            <a:r>
              <a:rPr lang="nl-NL" b="1" dirty="0" err="1" smtClean="0"/>
              <a:t>disagrees</a:t>
            </a:r>
            <a:r>
              <a:rPr lang="nl-NL" dirty="0" smtClean="0"/>
              <a:t>. For </a:t>
            </a:r>
            <a:r>
              <a:rPr lang="nl-NL" dirty="0" err="1" smtClean="0"/>
              <a:t>him</a:t>
            </a:r>
            <a:r>
              <a:rPr lang="nl-NL" dirty="0" smtClean="0"/>
              <a:t> ‘</a:t>
            </a:r>
            <a:r>
              <a:rPr lang="nl-NL" dirty="0" err="1" smtClean="0"/>
              <a:t>exists</a:t>
            </a:r>
            <a:r>
              <a:rPr lang="nl-NL" dirty="0" smtClean="0"/>
              <a:t>’ is a topic </a:t>
            </a:r>
            <a:r>
              <a:rPr lang="nl-NL" dirty="0" err="1" smtClean="0"/>
              <a:t>neutral</a:t>
            </a:r>
            <a:r>
              <a:rPr lang="nl-NL" dirty="0" smtClean="0"/>
              <a:t> and </a:t>
            </a:r>
            <a:r>
              <a:rPr lang="nl-NL" dirty="0" err="1" smtClean="0"/>
              <a:t>formal</a:t>
            </a:r>
            <a:r>
              <a:rPr lang="nl-NL" dirty="0" smtClean="0"/>
              <a:t> term </a:t>
            </a:r>
            <a:r>
              <a:rPr lang="nl-NL" dirty="0" err="1" smtClean="0"/>
              <a:t>that</a:t>
            </a:r>
            <a:r>
              <a:rPr lang="nl-NL" dirty="0" smtClean="0"/>
              <a:t> </a:t>
            </a:r>
            <a:r>
              <a:rPr lang="nl-NL" dirty="0" err="1" smtClean="0"/>
              <a:t>may</a:t>
            </a:r>
            <a:r>
              <a:rPr lang="nl-NL" dirty="0" smtClean="0"/>
              <a:t> </a:t>
            </a:r>
            <a:r>
              <a:rPr lang="nl-NL" dirty="0" err="1" smtClean="0"/>
              <a:t>be</a:t>
            </a:r>
            <a:r>
              <a:rPr lang="nl-NL" dirty="0" smtClean="0"/>
              <a:t> </a:t>
            </a:r>
            <a:r>
              <a:rPr lang="nl-NL" dirty="0" err="1" smtClean="0"/>
              <a:t>conjoined</a:t>
            </a:r>
            <a:r>
              <a:rPr lang="nl-NL" dirty="0" smtClean="0"/>
              <a:t> </a:t>
            </a:r>
            <a:r>
              <a:rPr lang="nl-NL" dirty="0" err="1" smtClean="0"/>
              <a:t>with</a:t>
            </a:r>
            <a:r>
              <a:rPr lang="nl-NL" dirty="0" smtClean="0"/>
              <a:t> </a:t>
            </a:r>
            <a:r>
              <a:rPr lang="nl-NL" dirty="0" err="1" smtClean="0"/>
              <a:t>material</a:t>
            </a:r>
            <a:r>
              <a:rPr lang="nl-NL" dirty="0" smtClean="0"/>
              <a:t> </a:t>
            </a:r>
            <a:r>
              <a:rPr lang="nl-NL" dirty="0" err="1" smtClean="0"/>
              <a:t>terms</a:t>
            </a:r>
            <a:r>
              <a:rPr lang="nl-NL" dirty="0" smtClean="0"/>
              <a:t> of different </a:t>
            </a:r>
            <a:r>
              <a:rPr lang="nl-NL" dirty="0" err="1" smtClean="0"/>
              <a:t>categories</a:t>
            </a:r>
            <a:r>
              <a:rPr lang="nl-NL" dirty="0" smtClean="0"/>
              <a:t> (</a:t>
            </a:r>
            <a:r>
              <a:rPr lang="nl-NL" dirty="0" err="1" smtClean="0"/>
              <a:t>things</a:t>
            </a:r>
            <a:r>
              <a:rPr lang="nl-NL" dirty="0" smtClean="0"/>
              <a:t>, </a:t>
            </a:r>
            <a:r>
              <a:rPr lang="nl-NL" dirty="0" err="1" smtClean="0"/>
              <a:t>numbers</a:t>
            </a:r>
            <a:r>
              <a:rPr lang="nl-NL" dirty="0" smtClean="0"/>
              <a:t>, etc.) </a:t>
            </a:r>
            <a:r>
              <a:rPr lang="nl-NL" dirty="0" err="1" smtClean="0"/>
              <a:t>while</a:t>
            </a:r>
            <a:r>
              <a:rPr lang="nl-NL" dirty="0" smtClean="0"/>
              <a:t> </a:t>
            </a:r>
            <a:r>
              <a:rPr lang="nl-NL" dirty="0" err="1" smtClean="0"/>
              <a:t>retaining</a:t>
            </a:r>
            <a:r>
              <a:rPr lang="nl-NL" dirty="0" smtClean="0"/>
              <a:t> the </a:t>
            </a:r>
            <a:r>
              <a:rPr lang="nl-NL" dirty="0" err="1" smtClean="0"/>
              <a:t>same</a:t>
            </a:r>
            <a:r>
              <a:rPr lang="nl-NL" dirty="0" smtClean="0"/>
              <a:t> core </a:t>
            </a:r>
            <a:r>
              <a:rPr lang="nl-NL" dirty="0" err="1" smtClean="0"/>
              <a:t>sense</a:t>
            </a:r>
            <a:r>
              <a:rPr lang="nl-NL" dirty="0" smtClean="0"/>
              <a:t> (the </a:t>
            </a:r>
            <a:r>
              <a:rPr lang="nl-NL" dirty="0" err="1" smtClean="0"/>
              <a:t>same</a:t>
            </a:r>
            <a:r>
              <a:rPr lang="nl-NL" dirty="0" smtClean="0"/>
              <a:t> core </a:t>
            </a:r>
            <a:r>
              <a:rPr lang="nl-NL" dirty="0" err="1" smtClean="0"/>
              <a:t>rules</a:t>
            </a:r>
            <a:r>
              <a:rPr lang="nl-NL" dirty="0" smtClean="0"/>
              <a:t> of </a:t>
            </a:r>
            <a:r>
              <a:rPr lang="nl-NL" dirty="0" err="1" smtClean="0"/>
              <a:t>use</a:t>
            </a:r>
            <a:r>
              <a:rPr lang="nl-NL" dirty="0" smtClean="0"/>
              <a:t>)</a:t>
            </a:r>
          </a:p>
        </p:txBody>
      </p:sp>
      <p:sp>
        <p:nvSpPr>
          <p:cNvPr id="8" name="Rectangle 7"/>
          <p:cNvSpPr/>
          <p:nvPr/>
        </p:nvSpPr>
        <p:spPr>
          <a:xfrm>
            <a:off x="485800" y="4221088"/>
            <a:ext cx="7686600" cy="923330"/>
          </a:xfrm>
          <a:prstGeom prst="rect">
            <a:avLst/>
          </a:prstGeom>
        </p:spPr>
        <p:txBody>
          <a:bodyPr wrap="square">
            <a:spAutoFit/>
          </a:bodyPr>
          <a:lstStyle/>
          <a:p>
            <a:pPr marL="342900" lvl="0" indent="-342900">
              <a:spcBef>
                <a:spcPct val="20000"/>
              </a:spcBef>
              <a:buFont typeface="Arial" pitchFamily="34" charset="0"/>
              <a:buChar char="•"/>
              <a:defRPr/>
            </a:pPr>
            <a:r>
              <a:rPr lang="nl-NL" dirty="0" err="1" smtClean="0"/>
              <a:t>That</a:t>
            </a:r>
            <a:r>
              <a:rPr lang="nl-NL" dirty="0" smtClean="0"/>
              <a:t> is, ‘</a:t>
            </a:r>
            <a:r>
              <a:rPr lang="nl-NL" dirty="0" err="1" smtClean="0"/>
              <a:t>exists</a:t>
            </a:r>
            <a:r>
              <a:rPr lang="nl-NL" dirty="0" smtClean="0"/>
              <a:t>’ is </a:t>
            </a:r>
            <a:r>
              <a:rPr lang="nl-NL" i="1" dirty="0" err="1" smtClean="0"/>
              <a:t>univocal</a:t>
            </a:r>
            <a:r>
              <a:rPr lang="nl-NL" dirty="0" smtClean="0"/>
              <a:t>. </a:t>
            </a:r>
            <a:r>
              <a:rPr lang="nl-NL" dirty="0" err="1" smtClean="0"/>
              <a:t>It</a:t>
            </a:r>
            <a:r>
              <a:rPr lang="nl-NL" dirty="0" smtClean="0"/>
              <a:t> has a single core </a:t>
            </a:r>
            <a:r>
              <a:rPr lang="nl-NL" dirty="0" err="1" smtClean="0"/>
              <a:t>meaning</a:t>
            </a:r>
            <a:r>
              <a:rPr lang="nl-NL" dirty="0" smtClean="0"/>
              <a:t>.  It’s </a:t>
            </a:r>
            <a:r>
              <a:rPr lang="nl-NL" dirty="0" err="1" smtClean="0"/>
              <a:t>meaning</a:t>
            </a:r>
            <a:r>
              <a:rPr lang="nl-NL" dirty="0" smtClean="0"/>
              <a:t> does </a:t>
            </a:r>
            <a:r>
              <a:rPr lang="nl-NL" dirty="0" err="1" smtClean="0"/>
              <a:t>not</a:t>
            </a:r>
            <a:r>
              <a:rPr lang="nl-NL" dirty="0" smtClean="0"/>
              <a:t> </a:t>
            </a:r>
            <a:r>
              <a:rPr lang="nl-NL" dirty="0" err="1" smtClean="0"/>
              <a:t>change</a:t>
            </a:r>
            <a:r>
              <a:rPr lang="nl-NL" dirty="0" smtClean="0"/>
              <a:t> (</a:t>
            </a:r>
            <a:r>
              <a:rPr lang="nl-NL" dirty="0" err="1" smtClean="0"/>
              <a:t>except</a:t>
            </a:r>
            <a:r>
              <a:rPr lang="nl-NL" dirty="0" smtClean="0"/>
              <a:t> </a:t>
            </a:r>
            <a:r>
              <a:rPr lang="nl-NL" dirty="0" err="1" smtClean="0"/>
              <a:t>from</a:t>
            </a:r>
            <a:r>
              <a:rPr lang="nl-NL" dirty="0" smtClean="0"/>
              <a:t> </a:t>
            </a:r>
            <a:r>
              <a:rPr lang="nl-NL" dirty="0" err="1" smtClean="0"/>
              <a:t>some</a:t>
            </a:r>
            <a:r>
              <a:rPr lang="nl-NL" dirty="0" smtClean="0"/>
              <a:t> </a:t>
            </a:r>
            <a:r>
              <a:rPr lang="nl-NL" dirty="0" err="1" smtClean="0"/>
              <a:t>analytic</a:t>
            </a:r>
            <a:r>
              <a:rPr lang="nl-NL" dirty="0" smtClean="0"/>
              <a:t> </a:t>
            </a:r>
            <a:r>
              <a:rPr lang="nl-NL" dirty="0" err="1" smtClean="0"/>
              <a:t>rules</a:t>
            </a:r>
            <a:r>
              <a:rPr lang="nl-NL" dirty="0" smtClean="0"/>
              <a:t>, e.g. ‘5 is a </a:t>
            </a:r>
            <a:r>
              <a:rPr lang="nl-NL" dirty="0" err="1" smtClean="0"/>
              <a:t>number</a:t>
            </a:r>
            <a:r>
              <a:rPr lang="nl-NL" dirty="0" smtClean="0"/>
              <a:t>’) </a:t>
            </a:r>
            <a:r>
              <a:rPr lang="nl-NL" dirty="0" err="1" smtClean="0"/>
              <a:t>when</a:t>
            </a:r>
            <a:r>
              <a:rPr lang="nl-NL" dirty="0" smtClean="0"/>
              <a:t> we </a:t>
            </a:r>
            <a:r>
              <a:rPr lang="nl-NL" dirty="0" err="1" smtClean="0"/>
              <a:t>add</a:t>
            </a:r>
            <a:r>
              <a:rPr lang="nl-NL" dirty="0" smtClean="0"/>
              <a:t> </a:t>
            </a:r>
            <a:r>
              <a:rPr lang="nl-NL" dirty="0" err="1" smtClean="0"/>
              <a:t>new</a:t>
            </a:r>
            <a:r>
              <a:rPr lang="nl-NL" dirty="0" smtClean="0"/>
              <a:t> </a:t>
            </a:r>
            <a:r>
              <a:rPr lang="nl-NL" dirty="0" err="1" smtClean="0"/>
              <a:t>terms</a:t>
            </a:r>
            <a:r>
              <a:rPr lang="nl-NL" dirty="0" smtClean="0"/>
              <a:t> (</a:t>
            </a:r>
            <a:r>
              <a:rPr lang="nl-NL" dirty="0" err="1" smtClean="0"/>
              <a:t>such</a:t>
            </a:r>
            <a:r>
              <a:rPr lang="nl-NL" dirty="0" smtClean="0"/>
              <a:t> as ‘</a:t>
            </a:r>
            <a:r>
              <a:rPr lang="nl-NL" dirty="0" err="1" smtClean="0"/>
              <a:t>number</a:t>
            </a:r>
            <a:r>
              <a:rPr lang="nl-NL" dirty="0" smtClean="0"/>
              <a:t>’) to the </a:t>
            </a:r>
            <a:r>
              <a:rPr lang="nl-NL" dirty="0" err="1" smtClean="0"/>
              <a:t>framework</a:t>
            </a:r>
            <a:r>
              <a:rPr lang="nl-NL" dirty="0" smtClean="0"/>
              <a:t> </a:t>
            </a:r>
            <a:r>
              <a:rPr lang="nl-NL" dirty="0" err="1" smtClean="0"/>
              <a:t>language</a:t>
            </a:r>
            <a:endParaRPr lang="nl-NL" dirty="0" smtClean="0"/>
          </a:p>
        </p:txBody>
      </p:sp>
      <p:sp>
        <p:nvSpPr>
          <p:cNvPr id="9" name="Rectangle 8"/>
          <p:cNvSpPr/>
          <p:nvPr/>
        </p:nvSpPr>
        <p:spPr>
          <a:xfrm>
            <a:off x="467544" y="5301208"/>
            <a:ext cx="6984776" cy="1366528"/>
          </a:xfrm>
          <a:prstGeom prst="rect">
            <a:avLst/>
          </a:prstGeom>
        </p:spPr>
        <p:txBody>
          <a:bodyPr wrap="square">
            <a:spAutoFit/>
          </a:bodyPr>
          <a:lstStyle/>
          <a:p>
            <a:pPr marL="342900" lvl="0" indent="-342900">
              <a:spcBef>
                <a:spcPct val="20000"/>
              </a:spcBef>
              <a:defRPr/>
            </a:pPr>
            <a:r>
              <a:rPr lang="nl-NL" dirty="0" err="1" smtClean="0"/>
              <a:t>Illustrations</a:t>
            </a:r>
            <a:r>
              <a:rPr lang="nl-NL" dirty="0" smtClean="0"/>
              <a:t> of the </a:t>
            </a:r>
            <a:r>
              <a:rPr lang="nl-NL" dirty="0" err="1" smtClean="0"/>
              <a:t>univocacy</a:t>
            </a:r>
            <a:r>
              <a:rPr lang="nl-NL" dirty="0" smtClean="0"/>
              <a:t> of ‘</a:t>
            </a:r>
            <a:r>
              <a:rPr lang="nl-NL" dirty="0" err="1" smtClean="0"/>
              <a:t>exists</a:t>
            </a:r>
            <a:r>
              <a:rPr lang="nl-NL" dirty="0" smtClean="0"/>
              <a:t>’</a:t>
            </a:r>
          </a:p>
          <a:p>
            <a:pPr marL="742950" lvl="1" indent="-285750">
              <a:spcBef>
                <a:spcPct val="20000"/>
              </a:spcBef>
              <a:buFont typeface="Arial" pitchFamily="34" charset="0"/>
              <a:buChar char="–"/>
              <a:defRPr/>
            </a:pPr>
            <a:r>
              <a:rPr lang="nl-NL" i="1" dirty="0" err="1" smtClean="0"/>
              <a:t>X’s</a:t>
            </a:r>
            <a:r>
              <a:rPr lang="nl-NL" i="1" dirty="0" smtClean="0"/>
              <a:t> </a:t>
            </a:r>
            <a:r>
              <a:rPr lang="nl-NL" i="1" dirty="0" err="1" smtClean="0"/>
              <a:t>exist</a:t>
            </a:r>
            <a:r>
              <a:rPr lang="nl-NL" i="1" dirty="0" smtClean="0"/>
              <a:t> </a:t>
            </a:r>
            <a:r>
              <a:rPr lang="nl-NL" i="1" dirty="0" err="1" smtClean="0"/>
              <a:t>iff</a:t>
            </a:r>
            <a:r>
              <a:rPr lang="nl-NL" i="1" dirty="0" smtClean="0"/>
              <a:t> the </a:t>
            </a:r>
            <a:r>
              <a:rPr lang="nl-NL" i="1" dirty="0" err="1" smtClean="0"/>
              <a:t>number</a:t>
            </a:r>
            <a:r>
              <a:rPr lang="nl-NL" i="1" dirty="0" smtClean="0"/>
              <a:t> of </a:t>
            </a:r>
            <a:r>
              <a:rPr lang="nl-NL" i="1" dirty="0" err="1" smtClean="0"/>
              <a:t>X’s</a:t>
            </a:r>
            <a:r>
              <a:rPr lang="nl-NL" i="1" dirty="0" smtClean="0"/>
              <a:t> is </a:t>
            </a:r>
            <a:r>
              <a:rPr lang="nl-NL" i="1" dirty="0" err="1" smtClean="0"/>
              <a:t>larger</a:t>
            </a:r>
            <a:r>
              <a:rPr lang="nl-NL" i="1" dirty="0" smtClean="0"/>
              <a:t> </a:t>
            </a:r>
            <a:r>
              <a:rPr lang="nl-NL" i="1" dirty="0" err="1" smtClean="0"/>
              <a:t>than</a:t>
            </a:r>
            <a:r>
              <a:rPr lang="nl-NL" i="1" dirty="0" smtClean="0"/>
              <a:t> zero’ </a:t>
            </a:r>
            <a:r>
              <a:rPr lang="nl-NL" sz="1400" i="1" dirty="0" smtClean="0"/>
              <a:t>(Van </a:t>
            </a:r>
            <a:r>
              <a:rPr lang="nl-NL" sz="1400" i="1" dirty="0" err="1" smtClean="0"/>
              <a:t>Inwagen</a:t>
            </a:r>
            <a:r>
              <a:rPr lang="nl-NL" sz="1400" i="1" dirty="0" smtClean="0"/>
              <a:t>) </a:t>
            </a:r>
            <a:endParaRPr lang="nl-NL" i="1" dirty="0" smtClean="0"/>
          </a:p>
          <a:p>
            <a:pPr marL="742950" lvl="1" indent="-285750">
              <a:spcBef>
                <a:spcPct val="20000"/>
              </a:spcBef>
              <a:buFont typeface="Arial" pitchFamily="34" charset="0"/>
              <a:buChar char="–"/>
              <a:defRPr/>
            </a:pPr>
            <a:r>
              <a:rPr lang="nl-NL" i="1" dirty="0" err="1" smtClean="0"/>
              <a:t>X’s</a:t>
            </a:r>
            <a:r>
              <a:rPr lang="nl-NL" i="1" dirty="0" smtClean="0"/>
              <a:t> </a:t>
            </a:r>
            <a:r>
              <a:rPr lang="nl-NL" i="1" dirty="0" err="1" smtClean="0"/>
              <a:t>exist</a:t>
            </a:r>
            <a:r>
              <a:rPr lang="nl-NL" i="1" dirty="0" smtClean="0"/>
              <a:t> </a:t>
            </a:r>
            <a:r>
              <a:rPr lang="nl-NL" i="1" dirty="0" err="1" smtClean="0"/>
              <a:t>iff</a:t>
            </a:r>
            <a:r>
              <a:rPr lang="nl-NL" i="1" dirty="0" smtClean="0"/>
              <a:t> </a:t>
            </a:r>
            <a:r>
              <a:rPr lang="nl-NL" i="1" dirty="0" err="1" smtClean="0"/>
              <a:t>not</a:t>
            </a:r>
            <a:r>
              <a:rPr lang="nl-NL" i="1" dirty="0" smtClean="0"/>
              <a:t> </a:t>
            </a:r>
            <a:r>
              <a:rPr lang="nl-NL" i="1" dirty="0" err="1" smtClean="0"/>
              <a:t>everything</a:t>
            </a:r>
            <a:r>
              <a:rPr lang="nl-NL" i="1" dirty="0" smtClean="0"/>
              <a:t> is </a:t>
            </a:r>
            <a:r>
              <a:rPr lang="nl-NL" i="1" dirty="0" err="1" smtClean="0"/>
              <a:t>not-X</a:t>
            </a:r>
            <a:r>
              <a:rPr lang="nl-NL" i="1" dirty="0" smtClean="0"/>
              <a:t>’ </a:t>
            </a:r>
            <a:r>
              <a:rPr lang="nl-NL" sz="1400" i="1" dirty="0" smtClean="0"/>
              <a:t>(“)</a:t>
            </a:r>
          </a:p>
          <a:p>
            <a:pPr marL="742950" lvl="1" indent="-285750">
              <a:spcBef>
                <a:spcPct val="20000"/>
              </a:spcBef>
              <a:buFont typeface="Arial" pitchFamily="34" charset="0"/>
              <a:buChar char="–"/>
              <a:defRPr/>
            </a:pPr>
            <a:r>
              <a:rPr lang="nl-NL" i="1" dirty="0" err="1" smtClean="0"/>
              <a:t>X’s</a:t>
            </a:r>
            <a:r>
              <a:rPr lang="nl-NL" i="1" dirty="0" smtClean="0"/>
              <a:t> </a:t>
            </a:r>
            <a:r>
              <a:rPr lang="nl-NL" i="1" dirty="0" err="1" smtClean="0"/>
              <a:t>exist</a:t>
            </a:r>
            <a:r>
              <a:rPr lang="nl-NL" i="1" dirty="0" smtClean="0"/>
              <a:t> </a:t>
            </a:r>
            <a:r>
              <a:rPr lang="nl-NL" i="1" dirty="0" err="1" smtClean="0"/>
              <a:t>iff</a:t>
            </a:r>
            <a:r>
              <a:rPr lang="nl-NL" i="1" dirty="0" smtClean="0"/>
              <a:t> ‘X’ </a:t>
            </a:r>
            <a:r>
              <a:rPr lang="nl-NL" i="1" dirty="0" err="1" smtClean="0"/>
              <a:t>refers</a:t>
            </a:r>
            <a:r>
              <a:rPr lang="nl-NL" i="1" dirty="0" smtClean="0"/>
              <a:t> </a:t>
            </a:r>
            <a:r>
              <a:rPr lang="nl-NL" sz="1400" i="1" dirty="0" smtClean="0"/>
              <a:t>(</a:t>
            </a:r>
            <a:r>
              <a:rPr lang="nl-NL" sz="1400" i="1" dirty="0" err="1" smtClean="0"/>
              <a:t>Horwich</a:t>
            </a:r>
            <a:r>
              <a:rPr lang="nl-NL" sz="1400" i="1" dirty="0" smtClean="0"/>
              <a:t>)</a:t>
            </a:r>
            <a:endParaRPr lang="nl-NL"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2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fade">
                                      <p:cBhvr>
                                        <p:cTn id="25" dur="2000"/>
                                        <p:tgtEl>
                                          <p:spTgt spid="9">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2000"/>
                                        <p:tgtEl>
                                          <p:spTgt spid="9">
                                            <p:txEl>
                                              <p:pRg st="1" end="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fade">
                                      <p:cBhvr>
                                        <p:cTn id="31" dur="2000"/>
                                        <p:tgtEl>
                                          <p:spTgt spid="9">
                                            <p:txEl>
                                              <p:pRg st="2" end="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fade">
                                      <p:cBhvr>
                                        <p:cTn id="34"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allAtOnce"/>
      <p:bldP spid="8" grpId="0" build="allAtOnce"/>
      <p:bldP spid="9"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An</a:t>
            </a:r>
            <a:r>
              <a:rPr lang="nl-NL" sz="3200" dirty="0" smtClean="0"/>
              <a:t> </a:t>
            </a:r>
            <a:r>
              <a:rPr lang="nl-NL" sz="3200" dirty="0" err="1" smtClean="0"/>
              <a:t>example</a:t>
            </a:r>
            <a:r>
              <a:rPr lang="nl-NL" sz="3200" dirty="0" smtClean="0"/>
              <a:t> to </a:t>
            </a:r>
            <a:r>
              <a:rPr lang="nl-NL" sz="3200" dirty="0" err="1" smtClean="0"/>
              <a:t>clarify</a:t>
            </a:r>
            <a:r>
              <a:rPr lang="nl-NL" sz="3200" dirty="0" smtClean="0"/>
              <a:t> (1)</a:t>
            </a:r>
            <a:endParaRPr lang="nl-NL" sz="3200" dirty="0"/>
          </a:p>
        </p:txBody>
      </p:sp>
      <p:sp>
        <p:nvSpPr>
          <p:cNvPr id="3" name="Content Placeholder 2"/>
          <p:cNvSpPr>
            <a:spLocks noGrp="1"/>
          </p:cNvSpPr>
          <p:nvPr>
            <p:ph idx="1"/>
          </p:nvPr>
        </p:nvSpPr>
        <p:spPr>
          <a:xfrm>
            <a:off x="395536" y="1340768"/>
            <a:ext cx="8496944" cy="360040"/>
          </a:xfrm>
        </p:spPr>
        <p:txBody>
          <a:bodyPr>
            <a:noAutofit/>
          </a:bodyPr>
          <a:lstStyle/>
          <a:p>
            <a:pPr>
              <a:buNone/>
            </a:pPr>
            <a:r>
              <a:rPr lang="nl-NL" sz="1700" i="1" dirty="0" smtClean="0"/>
              <a:t>      </a:t>
            </a:r>
            <a:r>
              <a:rPr lang="nl-NL" sz="2000" i="1" dirty="0" err="1" smtClean="0"/>
              <a:t>Take</a:t>
            </a:r>
            <a:r>
              <a:rPr lang="nl-NL" sz="2000" i="1" dirty="0" smtClean="0"/>
              <a:t> a </a:t>
            </a:r>
            <a:r>
              <a:rPr lang="nl-NL" sz="2000" i="1" dirty="0" err="1" smtClean="0"/>
              <a:t>Platonist</a:t>
            </a:r>
            <a:r>
              <a:rPr lang="nl-NL" sz="2000" i="1" dirty="0" smtClean="0"/>
              <a:t> and a Nominalist </a:t>
            </a:r>
            <a:r>
              <a:rPr lang="nl-NL" sz="2000" i="1" dirty="0" err="1" smtClean="0"/>
              <a:t>with</a:t>
            </a:r>
            <a:r>
              <a:rPr lang="nl-NL" sz="2000" i="1" dirty="0" smtClean="0"/>
              <a:t> respect to the </a:t>
            </a:r>
            <a:r>
              <a:rPr lang="nl-NL" sz="2000" i="1" dirty="0" err="1" smtClean="0"/>
              <a:t>existence</a:t>
            </a:r>
            <a:r>
              <a:rPr lang="nl-NL" sz="2000" i="1" dirty="0" smtClean="0"/>
              <a:t> of </a:t>
            </a:r>
            <a:r>
              <a:rPr lang="nl-NL" sz="2000" i="1" dirty="0" err="1" smtClean="0"/>
              <a:t>numbers</a:t>
            </a:r>
            <a:endParaRPr lang="nl-NL" sz="1700" i="1" dirty="0" smtClean="0"/>
          </a:p>
          <a:p>
            <a:pPr>
              <a:buNone/>
            </a:pPr>
            <a:endParaRPr lang="nl-NL" sz="8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Rectangle 4"/>
          <p:cNvSpPr/>
          <p:nvPr/>
        </p:nvSpPr>
        <p:spPr>
          <a:xfrm>
            <a:off x="611560" y="1918573"/>
            <a:ext cx="7830616" cy="646331"/>
          </a:xfrm>
          <a:prstGeom prst="rect">
            <a:avLst/>
          </a:prstGeom>
        </p:spPr>
        <p:txBody>
          <a:bodyPr wrap="square">
            <a:spAutoFit/>
          </a:bodyPr>
          <a:lstStyle/>
          <a:p>
            <a:pPr>
              <a:buFont typeface="Arial" pitchFamily="34" charset="0"/>
              <a:buChar char="•"/>
            </a:pPr>
            <a:r>
              <a:rPr lang="nl-NL" b="1" dirty="0" smtClean="0"/>
              <a:t>  </a:t>
            </a:r>
            <a:r>
              <a:rPr lang="nl-NL" b="1" dirty="0" err="1" smtClean="0"/>
              <a:t>Putnam</a:t>
            </a:r>
            <a:r>
              <a:rPr lang="nl-NL" dirty="0" smtClean="0"/>
              <a:t> </a:t>
            </a:r>
            <a:r>
              <a:rPr lang="nl-NL" dirty="0" err="1" smtClean="0"/>
              <a:t>would</a:t>
            </a:r>
            <a:r>
              <a:rPr lang="nl-NL" dirty="0" smtClean="0"/>
              <a:t> </a:t>
            </a:r>
            <a:r>
              <a:rPr lang="nl-NL" dirty="0" err="1" smtClean="0"/>
              <a:t>say</a:t>
            </a:r>
            <a:r>
              <a:rPr lang="nl-NL" dirty="0" smtClean="0"/>
              <a:t> </a:t>
            </a:r>
            <a:r>
              <a:rPr lang="nl-NL" dirty="0" err="1" smtClean="0"/>
              <a:t>that</a:t>
            </a:r>
            <a:r>
              <a:rPr lang="nl-NL" dirty="0" smtClean="0"/>
              <a:t> ‘</a:t>
            </a:r>
            <a:r>
              <a:rPr lang="nl-NL" dirty="0" err="1" smtClean="0"/>
              <a:t>exists</a:t>
            </a:r>
            <a:r>
              <a:rPr lang="nl-NL" dirty="0" smtClean="0"/>
              <a:t>’ in the </a:t>
            </a:r>
            <a:r>
              <a:rPr lang="nl-NL" dirty="0" err="1" smtClean="0"/>
              <a:t>conceptual</a:t>
            </a:r>
            <a:r>
              <a:rPr lang="nl-NL" dirty="0" smtClean="0"/>
              <a:t> </a:t>
            </a:r>
            <a:r>
              <a:rPr lang="nl-NL" dirty="0" err="1" smtClean="0"/>
              <a:t>scheme</a:t>
            </a:r>
            <a:r>
              <a:rPr lang="nl-NL" dirty="0" smtClean="0"/>
              <a:t> of the </a:t>
            </a:r>
            <a:r>
              <a:rPr lang="nl-NL" dirty="0" err="1" smtClean="0"/>
              <a:t>Platonist</a:t>
            </a:r>
            <a:r>
              <a:rPr lang="nl-NL" dirty="0" smtClean="0"/>
              <a:t> has a </a:t>
            </a:r>
            <a:br>
              <a:rPr lang="nl-NL" dirty="0" smtClean="0"/>
            </a:br>
            <a:r>
              <a:rPr lang="nl-NL" dirty="0" smtClean="0"/>
              <a:t>   different core </a:t>
            </a:r>
            <a:r>
              <a:rPr lang="nl-NL" dirty="0" err="1" smtClean="0"/>
              <a:t>meaning</a:t>
            </a:r>
            <a:r>
              <a:rPr lang="nl-NL" dirty="0" smtClean="0"/>
              <a:t> </a:t>
            </a:r>
            <a:r>
              <a:rPr lang="nl-NL" dirty="0" err="1" smtClean="0"/>
              <a:t>from</a:t>
            </a:r>
            <a:r>
              <a:rPr lang="nl-NL" dirty="0" smtClean="0"/>
              <a:t> ‘</a:t>
            </a:r>
            <a:r>
              <a:rPr lang="nl-NL" dirty="0" err="1" smtClean="0"/>
              <a:t>exists</a:t>
            </a:r>
            <a:r>
              <a:rPr lang="nl-NL" dirty="0" smtClean="0"/>
              <a:t>’ in the </a:t>
            </a:r>
            <a:r>
              <a:rPr lang="nl-NL" dirty="0" err="1" smtClean="0"/>
              <a:t>conceptual</a:t>
            </a:r>
            <a:r>
              <a:rPr lang="nl-NL" dirty="0" smtClean="0"/>
              <a:t> </a:t>
            </a:r>
            <a:r>
              <a:rPr lang="nl-NL" dirty="0" err="1" smtClean="0"/>
              <a:t>scheme</a:t>
            </a:r>
            <a:r>
              <a:rPr lang="nl-NL" dirty="0" smtClean="0"/>
              <a:t> of the Nominalist</a:t>
            </a:r>
          </a:p>
        </p:txBody>
      </p:sp>
      <p:sp>
        <p:nvSpPr>
          <p:cNvPr id="6" name="Rectangle 5"/>
          <p:cNvSpPr/>
          <p:nvPr/>
        </p:nvSpPr>
        <p:spPr>
          <a:xfrm>
            <a:off x="629816" y="2743760"/>
            <a:ext cx="7830616" cy="1477328"/>
          </a:xfrm>
          <a:prstGeom prst="rect">
            <a:avLst/>
          </a:prstGeom>
        </p:spPr>
        <p:txBody>
          <a:bodyPr wrap="square">
            <a:spAutoFit/>
          </a:bodyPr>
          <a:lstStyle/>
          <a:p>
            <a:pPr>
              <a:buFont typeface="Arial" pitchFamily="34" charset="0"/>
              <a:buChar char="•"/>
            </a:pPr>
            <a:r>
              <a:rPr lang="nl-NL" dirty="0" smtClean="0"/>
              <a:t>  </a:t>
            </a:r>
            <a:r>
              <a:rPr lang="nl-NL" dirty="0" err="1" smtClean="0"/>
              <a:t>Therefore</a:t>
            </a:r>
            <a:r>
              <a:rPr lang="nl-NL" dirty="0" smtClean="0"/>
              <a:t>, the </a:t>
            </a:r>
            <a:r>
              <a:rPr lang="nl-NL" dirty="0" err="1" smtClean="0"/>
              <a:t>Platonist</a:t>
            </a:r>
            <a:r>
              <a:rPr lang="nl-NL" dirty="0" smtClean="0"/>
              <a:t> </a:t>
            </a:r>
            <a:r>
              <a:rPr lang="nl-NL" dirty="0" err="1" smtClean="0"/>
              <a:t>can</a:t>
            </a:r>
            <a:r>
              <a:rPr lang="nl-NL" dirty="0" smtClean="0"/>
              <a:t> </a:t>
            </a:r>
            <a:r>
              <a:rPr lang="nl-NL" i="1" dirty="0" err="1" smtClean="0"/>
              <a:t>within</a:t>
            </a:r>
            <a:r>
              <a:rPr lang="nl-NL" i="1" dirty="0" smtClean="0"/>
              <a:t> </a:t>
            </a:r>
            <a:r>
              <a:rPr lang="nl-NL" i="1" dirty="0" err="1" smtClean="0"/>
              <a:t>his</a:t>
            </a:r>
            <a:r>
              <a:rPr lang="nl-NL" i="1" dirty="0" smtClean="0"/>
              <a:t> </a:t>
            </a:r>
            <a:r>
              <a:rPr lang="nl-NL" i="1" dirty="0" err="1" smtClean="0"/>
              <a:t>scheme</a:t>
            </a:r>
            <a:r>
              <a:rPr lang="nl-NL" dirty="0" smtClean="0"/>
              <a:t> </a:t>
            </a:r>
            <a:r>
              <a:rPr lang="nl-NL" dirty="0" err="1" smtClean="0"/>
              <a:t>truly</a:t>
            </a:r>
            <a:r>
              <a:rPr lang="nl-NL" dirty="0" smtClean="0"/>
              <a:t> </a:t>
            </a:r>
            <a:r>
              <a:rPr lang="nl-NL" dirty="0" err="1" smtClean="0"/>
              <a:t>say</a:t>
            </a:r>
            <a:r>
              <a:rPr lang="nl-NL" dirty="0" smtClean="0"/>
              <a:t> ‘</a:t>
            </a:r>
            <a:r>
              <a:rPr lang="nl-NL" dirty="0" err="1" smtClean="0"/>
              <a:t>Numbers</a:t>
            </a:r>
            <a:r>
              <a:rPr lang="nl-NL" dirty="0" smtClean="0"/>
              <a:t> </a:t>
            </a:r>
            <a:r>
              <a:rPr lang="nl-NL" dirty="0" err="1" smtClean="0"/>
              <a:t>exist</a:t>
            </a:r>
            <a:r>
              <a:rPr lang="nl-NL" dirty="0" smtClean="0"/>
              <a:t>’, </a:t>
            </a:r>
            <a:br>
              <a:rPr lang="nl-NL" dirty="0" smtClean="0"/>
            </a:br>
            <a:r>
              <a:rPr lang="nl-NL" dirty="0" smtClean="0"/>
              <a:t>    </a:t>
            </a:r>
            <a:r>
              <a:rPr lang="nl-NL" dirty="0" err="1" smtClean="0"/>
              <a:t>whereas</a:t>
            </a:r>
            <a:r>
              <a:rPr lang="nl-NL" dirty="0" smtClean="0"/>
              <a:t> the Nominalist </a:t>
            </a:r>
            <a:r>
              <a:rPr lang="nl-NL" dirty="0" err="1" smtClean="0"/>
              <a:t>can</a:t>
            </a:r>
            <a:r>
              <a:rPr lang="nl-NL" dirty="0" smtClean="0"/>
              <a:t> </a:t>
            </a:r>
            <a:r>
              <a:rPr lang="nl-NL" i="1" dirty="0" smtClean="0"/>
              <a:t>in </a:t>
            </a:r>
            <a:r>
              <a:rPr lang="nl-NL" i="1" dirty="0" err="1" smtClean="0"/>
              <a:t>his</a:t>
            </a:r>
            <a:r>
              <a:rPr lang="nl-NL" i="1" dirty="0" smtClean="0"/>
              <a:t> </a:t>
            </a:r>
            <a:r>
              <a:rPr lang="nl-NL" i="1" dirty="0" err="1" smtClean="0"/>
              <a:t>scheme</a:t>
            </a:r>
            <a:r>
              <a:rPr lang="nl-NL" dirty="0" smtClean="0"/>
              <a:t> </a:t>
            </a:r>
            <a:r>
              <a:rPr lang="nl-NL" dirty="0" err="1" smtClean="0"/>
              <a:t>truly</a:t>
            </a:r>
            <a:r>
              <a:rPr lang="nl-NL" dirty="0" smtClean="0"/>
              <a:t> </a:t>
            </a:r>
            <a:r>
              <a:rPr lang="nl-NL" dirty="0" err="1" smtClean="0"/>
              <a:t>say</a:t>
            </a:r>
            <a:r>
              <a:rPr lang="nl-NL" dirty="0" smtClean="0"/>
              <a:t> ‘</a:t>
            </a:r>
            <a:r>
              <a:rPr lang="nl-NL" dirty="0" err="1" smtClean="0"/>
              <a:t>Numbers</a:t>
            </a:r>
            <a:r>
              <a:rPr lang="nl-NL" dirty="0" smtClean="0"/>
              <a:t> do </a:t>
            </a:r>
            <a:r>
              <a:rPr lang="nl-NL" dirty="0" err="1" smtClean="0"/>
              <a:t>not</a:t>
            </a:r>
            <a:r>
              <a:rPr lang="nl-NL" dirty="0" smtClean="0"/>
              <a:t> </a:t>
            </a:r>
            <a:r>
              <a:rPr lang="nl-NL" dirty="0" err="1" smtClean="0"/>
              <a:t>exist</a:t>
            </a:r>
            <a:r>
              <a:rPr lang="nl-NL" dirty="0" smtClean="0"/>
              <a:t>’.  </a:t>
            </a:r>
            <a:br>
              <a:rPr lang="nl-NL" dirty="0" smtClean="0"/>
            </a:br>
            <a:r>
              <a:rPr lang="nl-NL" dirty="0" smtClean="0"/>
              <a:t>    Both accept the term ‘</a:t>
            </a:r>
            <a:r>
              <a:rPr lang="nl-NL" dirty="0" err="1" smtClean="0"/>
              <a:t>number</a:t>
            </a:r>
            <a:r>
              <a:rPr lang="nl-NL" dirty="0" smtClean="0"/>
              <a:t>’ in </a:t>
            </a:r>
            <a:r>
              <a:rPr lang="nl-NL" dirty="0" err="1" smtClean="0"/>
              <a:t>their</a:t>
            </a:r>
            <a:r>
              <a:rPr lang="nl-NL" dirty="0" smtClean="0"/>
              <a:t> </a:t>
            </a:r>
            <a:r>
              <a:rPr lang="nl-NL" dirty="0" err="1" smtClean="0"/>
              <a:t>scheme</a:t>
            </a:r>
            <a:r>
              <a:rPr lang="nl-NL" dirty="0" smtClean="0"/>
              <a:t>.  </a:t>
            </a:r>
            <a:r>
              <a:rPr lang="nl-NL" dirty="0" err="1" smtClean="0"/>
              <a:t>They</a:t>
            </a:r>
            <a:r>
              <a:rPr lang="nl-NL" dirty="0" smtClean="0"/>
              <a:t> </a:t>
            </a:r>
            <a:r>
              <a:rPr lang="nl-NL" dirty="0" err="1" smtClean="0"/>
              <a:t>also</a:t>
            </a:r>
            <a:r>
              <a:rPr lang="nl-NL" dirty="0" smtClean="0"/>
              <a:t> </a:t>
            </a:r>
            <a:r>
              <a:rPr lang="nl-NL" dirty="0" err="1" smtClean="0"/>
              <a:t>agree</a:t>
            </a:r>
            <a:r>
              <a:rPr lang="nl-NL" dirty="0" smtClean="0"/>
              <a:t> </a:t>
            </a:r>
            <a:r>
              <a:rPr lang="nl-NL" dirty="0" err="1" smtClean="0"/>
              <a:t>on</a:t>
            </a:r>
            <a:r>
              <a:rPr lang="nl-NL" dirty="0" smtClean="0"/>
              <a:t> </a:t>
            </a:r>
            <a:r>
              <a:rPr lang="nl-NL" dirty="0" err="1" smtClean="0"/>
              <a:t>what</a:t>
            </a:r>
            <a:r>
              <a:rPr lang="nl-NL" dirty="0" smtClean="0"/>
              <a:t> </a:t>
            </a:r>
            <a:br>
              <a:rPr lang="nl-NL" dirty="0" smtClean="0"/>
            </a:br>
            <a:r>
              <a:rPr lang="nl-NL" dirty="0" smtClean="0"/>
              <a:t>    </a:t>
            </a:r>
            <a:r>
              <a:rPr lang="nl-NL" dirty="0" err="1" smtClean="0"/>
              <a:t>numbers</a:t>
            </a:r>
            <a:r>
              <a:rPr lang="nl-NL" dirty="0" smtClean="0"/>
              <a:t> are. The </a:t>
            </a:r>
            <a:r>
              <a:rPr lang="nl-NL" dirty="0" err="1" smtClean="0"/>
              <a:t>reason</a:t>
            </a:r>
            <a:r>
              <a:rPr lang="nl-NL" dirty="0" smtClean="0"/>
              <a:t> </a:t>
            </a:r>
            <a:r>
              <a:rPr lang="nl-NL" dirty="0" err="1" smtClean="0"/>
              <a:t>for</a:t>
            </a:r>
            <a:r>
              <a:rPr lang="nl-NL" dirty="0" smtClean="0"/>
              <a:t> </a:t>
            </a:r>
            <a:r>
              <a:rPr lang="nl-NL" dirty="0" err="1" smtClean="0"/>
              <a:t>their</a:t>
            </a:r>
            <a:r>
              <a:rPr lang="nl-NL" dirty="0" smtClean="0"/>
              <a:t> </a:t>
            </a:r>
            <a:r>
              <a:rPr lang="nl-NL" dirty="0" err="1" smtClean="0"/>
              <a:t>difference</a:t>
            </a:r>
            <a:r>
              <a:rPr lang="nl-NL" dirty="0" smtClean="0"/>
              <a:t> is </a:t>
            </a:r>
            <a:r>
              <a:rPr lang="nl-NL" dirty="0" err="1" smtClean="0"/>
              <a:t>that</a:t>
            </a:r>
            <a:r>
              <a:rPr lang="nl-NL" dirty="0" smtClean="0"/>
              <a:t> </a:t>
            </a:r>
            <a:r>
              <a:rPr lang="nl-NL" dirty="0" err="1" smtClean="0"/>
              <a:t>they</a:t>
            </a:r>
            <a:r>
              <a:rPr lang="nl-NL" dirty="0" smtClean="0"/>
              <a:t> </a:t>
            </a:r>
            <a:r>
              <a:rPr lang="nl-NL" dirty="0" err="1" smtClean="0"/>
              <a:t>attribute</a:t>
            </a:r>
            <a:r>
              <a:rPr lang="nl-NL" dirty="0" smtClean="0"/>
              <a:t> a different </a:t>
            </a:r>
            <a:br>
              <a:rPr lang="nl-NL" dirty="0" smtClean="0"/>
            </a:br>
            <a:r>
              <a:rPr lang="nl-NL" dirty="0" smtClean="0"/>
              <a:t>    </a:t>
            </a:r>
            <a:r>
              <a:rPr lang="nl-NL" dirty="0" err="1" smtClean="0"/>
              <a:t>meaning</a:t>
            </a:r>
            <a:r>
              <a:rPr lang="nl-NL" dirty="0" smtClean="0"/>
              <a:t> to ‘</a:t>
            </a:r>
            <a:r>
              <a:rPr lang="nl-NL" dirty="0" err="1" smtClean="0"/>
              <a:t>exist</a:t>
            </a:r>
            <a:r>
              <a:rPr lang="nl-NL" dirty="0" smtClean="0"/>
              <a:t>’ (different </a:t>
            </a:r>
            <a:r>
              <a:rPr lang="nl-NL" dirty="0" err="1" smtClean="0"/>
              <a:t>truth-conditions</a:t>
            </a:r>
            <a:r>
              <a:rPr lang="nl-NL" dirty="0" smtClean="0"/>
              <a:t> </a:t>
            </a:r>
            <a:r>
              <a:rPr lang="nl-NL" dirty="0" err="1" smtClean="0"/>
              <a:t>for</a:t>
            </a:r>
            <a:r>
              <a:rPr lang="nl-NL" dirty="0" smtClean="0"/>
              <a:t> </a:t>
            </a:r>
            <a:r>
              <a:rPr lang="nl-NL" dirty="0" err="1" smtClean="0"/>
              <a:t>existence</a:t>
            </a:r>
            <a:r>
              <a:rPr lang="nl-NL" dirty="0" smtClean="0"/>
              <a:t>)</a:t>
            </a:r>
          </a:p>
        </p:txBody>
      </p:sp>
      <p:sp>
        <p:nvSpPr>
          <p:cNvPr id="7" name="Rectangle 6"/>
          <p:cNvSpPr/>
          <p:nvPr/>
        </p:nvSpPr>
        <p:spPr>
          <a:xfrm>
            <a:off x="629816" y="4366845"/>
            <a:ext cx="8694712" cy="646331"/>
          </a:xfrm>
          <a:prstGeom prst="rect">
            <a:avLst/>
          </a:prstGeom>
        </p:spPr>
        <p:txBody>
          <a:bodyPr wrap="square">
            <a:spAutoFit/>
          </a:bodyPr>
          <a:lstStyle/>
          <a:p>
            <a:pPr>
              <a:buFont typeface="Arial" pitchFamily="34" charset="0"/>
              <a:buChar char="•"/>
            </a:pPr>
            <a:r>
              <a:rPr lang="nl-NL" b="1" dirty="0" smtClean="0"/>
              <a:t>  </a:t>
            </a:r>
            <a:r>
              <a:rPr lang="nl-NL" b="1" dirty="0" err="1" smtClean="0"/>
              <a:t>Carnap</a:t>
            </a:r>
            <a:r>
              <a:rPr lang="nl-NL" dirty="0" smtClean="0"/>
              <a:t> </a:t>
            </a:r>
            <a:r>
              <a:rPr lang="nl-NL" dirty="0" err="1" smtClean="0"/>
              <a:t>would</a:t>
            </a:r>
            <a:r>
              <a:rPr lang="nl-NL" dirty="0" smtClean="0"/>
              <a:t> </a:t>
            </a:r>
            <a:r>
              <a:rPr lang="nl-NL" dirty="0" err="1" smtClean="0"/>
              <a:t>handle</a:t>
            </a:r>
            <a:r>
              <a:rPr lang="nl-NL" dirty="0" smtClean="0"/>
              <a:t> </a:t>
            </a:r>
            <a:r>
              <a:rPr lang="nl-NL" dirty="0" err="1" smtClean="0"/>
              <a:t>this</a:t>
            </a:r>
            <a:r>
              <a:rPr lang="nl-NL" dirty="0" smtClean="0"/>
              <a:t> case </a:t>
            </a:r>
            <a:r>
              <a:rPr lang="nl-NL" dirty="0" err="1" smtClean="0"/>
              <a:t>quite</a:t>
            </a:r>
            <a:r>
              <a:rPr lang="nl-NL" dirty="0" smtClean="0"/>
              <a:t> </a:t>
            </a:r>
            <a:r>
              <a:rPr lang="nl-NL" dirty="0" err="1" smtClean="0"/>
              <a:t>differently</a:t>
            </a:r>
            <a:r>
              <a:rPr lang="nl-NL" dirty="0" smtClean="0"/>
              <a:t>. He </a:t>
            </a:r>
            <a:r>
              <a:rPr lang="nl-NL" dirty="0" err="1" smtClean="0"/>
              <a:t>holds</a:t>
            </a:r>
            <a:r>
              <a:rPr lang="nl-NL" dirty="0" smtClean="0"/>
              <a:t> </a:t>
            </a:r>
            <a:r>
              <a:rPr lang="nl-NL" dirty="0" err="1" smtClean="0"/>
              <a:t>that</a:t>
            </a:r>
            <a:r>
              <a:rPr lang="nl-NL" dirty="0" smtClean="0"/>
              <a:t> ‘</a:t>
            </a:r>
            <a:r>
              <a:rPr lang="nl-NL" dirty="0" err="1" smtClean="0"/>
              <a:t>exists</a:t>
            </a:r>
            <a:r>
              <a:rPr lang="nl-NL" dirty="0" smtClean="0"/>
              <a:t>’ is </a:t>
            </a:r>
            <a:r>
              <a:rPr lang="nl-NL" dirty="0" err="1" smtClean="0"/>
              <a:t>univocal</a:t>
            </a:r>
            <a:r>
              <a:rPr lang="nl-NL" dirty="0" smtClean="0"/>
              <a:t>.                        </a:t>
            </a:r>
            <a:br>
              <a:rPr lang="nl-NL" dirty="0" smtClean="0"/>
            </a:br>
            <a:r>
              <a:rPr lang="nl-NL" dirty="0" smtClean="0"/>
              <a:t>    </a:t>
            </a:r>
            <a:r>
              <a:rPr lang="nl-NL" dirty="0" err="1" smtClean="0"/>
              <a:t>So</a:t>
            </a:r>
            <a:r>
              <a:rPr lang="nl-NL" dirty="0" smtClean="0"/>
              <a:t> the </a:t>
            </a:r>
            <a:r>
              <a:rPr lang="nl-NL" dirty="0" err="1" smtClean="0"/>
              <a:t>Platonist</a:t>
            </a:r>
            <a:r>
              <a:rPr lang="nl-NL" dirty="0" smtClean="0"/>
              <a:t> and Nominalist do </a:t>
            </a:r>
            <a:r>
              <a:rPr lang="nl-NL" dirty="0" err="1" smtClean="0"/>
              <a:t>not</a:t>
            </a:r>
            <a:r>
              <a:rPr lang="nl-NL" dirty="0" smtClean="0"/>
              <a:t> </a:t>
            </a:r>
            <a:r>
              <a:rPr lang="nl-NL" dirty="0" err="1" smtClean="0"/>
              <a:t>disagree</a:t>
            </a:r>
            <a:r>
              <a:rPr lang="nl-NL" dirty="0" smtClean="0"/>
              <a:t> </a:t>
            </a:r>
            <a:r>
              <a:rPr lang="nl-NL" dirty="0" err="1" smtClean="0"/>
              <a:t>on</a:t>
            </a:r>
            <a:r>
              <a:rPr lang="nl-NL" dirty="0" smtClean="0"/>
              <a:t> the </a:t>
            </a:r>
            <a:r>
              <a:rPr lang="nl-NL" dirty="0" err="1" smtClean="0"/>
              <a:t>meaning</a:t>
            </a:r>
            <a:r>
              <a:rPr lang="nl-NL" dirty="0" smtClean="0"/>
              <a:t> of ‘</a:t>
            </a:r>
            <a:r>
              <a:rPr lang="nl-NL" dirty="0" err="1" smtClean="0"/>
              <a:t>exists</a:t>
            </a:r>
            <a:r>
              <a:rPr lang="nl-NL"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An</a:t>
            </a:r>
            <a:r>
              <a:rPr lang="nl-NL" sz="3200" dirty="0" smtClean="0"/>
              <a:t> </a:t>
            </a:r>
            <a:r>
              <a:rPr lang="nl-NL" sz="3200" dirty="0" err="1" smtClean="0"/>
              <a:t>example</a:t>
            </a:r>
            <a:r>
              <a:rPr lang="nl-NL" sz="3200" dirty="0" smtClean="0"/>
              <a:t> to </a:t>
            </a:r>
            <a:r>
              <a:rPr lang="nl-NL" sz="3200" dirty="0" err="1" smtClean="0"/>
              <a:t>clarify</a:t>
            </a:r>
            <a:r>
              <a:rPr lang="nl-NL" sz="3200" dirty="0" smtClean="0"/>
              <a:t> (1) [</a:t>
            </a:r>
            <a:r>
              <a:rPr lang="nl-NL" sz="3200" dirty="0" err="1" smtClean="0"/>
              <a:t>cont</a:t>
            </a:r>
            <a:r>
              <a:rPr lang="nl-NL" sz="3200" dirty="0" smtClean="0"/>
              <a:t>.]</a:t>
            </a:r>
            <a:endParaRPr lang="nl-NL" sz="3200" dirty="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8" name="Rectangle 7"/>
          <p:cNvSpPr/>
          <p:nvPr/>
        </p:nvSpPr>
        <p:spPr>
          <a:xfrm>
            <a:off x="611560" y="1844824"/>
            <a:ext cx="8136904" cy="1846659"/>
          </a:xfrm>
          <a:prstGeom prst="rect">
            <a:avLst/>
          </a:prstGeom>
        </p:spPr>
        <p:txBody>
          <a:bodyPr wrap="square">
            <a:spAutoFit/>
          </a:bodyPr>
          <a:lstStyle/>
          <a:p>
            <a:pPr>
              <a:buFont typeface="Arial" pitchFamily="34" charset="0"/>
              <a:buChar char="•"/>
            </a:pPr>
            <a:r>
              <a:rPr lang="nl-NL" dirty="0" smtClean="0"/>
              <a:t>  </a:t>
            </a:r>
            <a:r>
              <a:rPr lang="nl-NL" dirty="0" err="1" smtClean="0"/>
              <a:t>They</a:t>
            </a:r>
            <a:r>
              <a:rPr lang="nl-NL" dirty="0" smtClean="0"/>
              <a:t> </a:t>
            </a:r>
            <a:r>
              <a:rPr lang="nl-NL" dirty="0" err="1" smtClean="0"/>
              <a:t>differ</a:t>
            </a:r>
            <a:r>
              <a:rPr lang="nl-NL" dirty="0" smtClean="0"/>
              <a:t> </a:t>
            </a:r>
            <a:r>
              <a:rPr lang="nl-NL" dirty="0" err="1" smtClean="0"/>
              <a:t>on</a:t>
            </a:r>
            <a:r>
              <a:rPr lang="nl-NL" dirty="0" smtClean="0"/>
              <a:t> </a:t>
            </a:r>
            <a:r>
              <a:rPr lang="nl-NL" dirty="0" err="1" smtClean="0"/>
              <a:t>which</a:t>
            </a:r>
            <a:r>
              <a:rPr lang="nl-NL" dirty="0" smtClean="0"/>
              <a:t> </a:t>
            </a:r>
            <a:r>
              <a:rPr lang="nl-NL" i="1" dirty="0" err="1" smtClean="0"/>
              <a:t>material</a:t>
            </a:r>
            <a:r>
              <a:rPr lang="nl-NL" i="1" dirty="0" smtClean="0"/>
              <a:t> </a:t>
            </a:r>
            <a:r>
              <a:rPr lang="nl-NL" i="1" dirty="0" err="1" smtClean="0"/>
              <a:t>terms</a:t>
            </a:r>
            <a:r>
              <a:rPr lang="nl-NL" i="1" dirty="0" smtClean="0"/>
              <a:t> </a:t>
            </a:r>
            <a:r>
              <a:rPr lang="nl-NL" dirty="0" smtClean="0"/>
              <a:t>(‘</a:t>
            </a:r>
            <a:r>
              <a:rPr lang="nl-NL" dirty="0" err="1" smtClean="0"/>
              <a:t>sortals</a:t>
            </a:r>
            <a:r>
              <a:rPr lang="nl-NL" dirty="0" smtClean="0"/>
              <a:t>’) to </a:t>
            </a:r>
            <a:r>
              <a:rPr lang="nl-NL" dirty="0" err="1" smtClean="0"/>
              <a:t>adopt</a:t>
            </a:r>
            <a:r>
              <a:rPr lang="nl-NL" dirty="0" smtClean="0"/>
              <a:t> in </a:t>
            </a:r>
            <a:r>
              <a:rPr lang="nl-NL" dirty="0" err="1" smtClean="0"/>
              <a:t>their</a:t>
            </a:r>
            <a:r>
              <a:rPr lang="nl-NL" dirty="0" smtClean="0"/>
              <a:t> </a:t>
            </a:r>
            <a:r>
              <a:rPr lang="nl-NL" dirty="0" err="1" smtClean="0"/>
              <a:t>schemes</a:t>
            </a:r>
            <a:r>
              <a:rPr lang="nl-NL" dirty="0" smtClean="0"/>
              <a:t>.</a:t>
            </a:r>
          </a:p>
          <a:p>
            <a:pPr>
              <a:buFont typeface="Arial" pitchFamily="34" charset="0"/>
              <a:buChar char="•"/>
            </a:pPr>
            <a:endParaRPr lang="nl-NL" sz="1200" dirty="0" smtClean="0"/>
          </a:p>
          <a:p>
            <a:r>
              <a:rPr lang="nl-NL" dirty="0" smtClean="0"/>
              <a:t>        -- The </a:t>
            </a:r>
            <a:r>
              <a:rPr lang="nl-NL" dirty="0" err="1" smtClean="0"/>
              <a:t>Platonist</a:t>
            </a:r>
            <a:r>
              <a:rPr lang="nl-NL" dirty="0" smtClean="0"/>
              <a:t> </a:t>
            </a:r>
            <a:r>
              <a:rPr lang="nl-NL" dirty="0" err="1" smtClean="0"/>
              <a:t>adopts</a:t>
            </a:r>
            <a:r>
              <a:rPr lang="nl-NL" dirty="0" smtClean="0"/>
              <a:t> the term ‘</a:t>
            </a:r>
            <a:r>
              <a:rPr lang="nl-NL" dirty="0" err="1" smtClean="0"/>
              <a:t>number</a:t>
            </a:r>
            <a:r>
              <a:rPr lang="nl-NL" dirty="0" smtClean="0"/>
              <a:t>’ (</a:t>
            </a:r>
            <a:r>
              <a:rPr lang="nl-NL" dirty="0" err="1" smtClean="0"/>
              <a:t>he</a:t>
            </a:r>
            <a:r>
              <a:rPr lang="nl-NL" dirty="0" smtClean="0"/>
              <a:t> </a:t>
            </a:r>
            <a:r>
              <a:rPr lang="nl-NL" dirty="0" err="1" smtClean="0"/>
              <a:t>will</a:t>
            </a:r>
            <a:r>
              <a:rPr lang="nl-NL" dirty="0" smtClean="0"/>
              <a:t> </a:t>
            </a:r>
            <a:r>
              <a:rPr lang="nl-NL" dirty="0" err="1" smtClean="0"/>
              <a:t>say</a:t>
            </a:r>
            <a:r>
              <a:rPr lang="nl-NL" dirty="0" smtClean="0"/>
              <a:t> ‘4 is a </a:t>
            </a:r>
            <a:r>
              <a:rPr lang="nl-NL" dirty="0" err="1" smtClean="0"/>
              <a:t>number</a:t>
            </a:r>
            <a:r>
              <a:rPr lang="nl-NL" dirty="0" smtClean="0"/>
              <a:t>’, </a:t>
            </a:r>
            <a:r>
              <a:rPr lang="nl-NL" dirty="0" err="1" smtClean="0"/>
              <a:t>which</a:t>
            </a:r>
            <a:r>
              <a:rPr lang="nl-NL" dirty="0" smtClean="0"/>
              <a:t>         </a:t>
            </a:r>
          </a:p>
          <a:p>
            <a:r>
              <a:rPr lang="nl-NL" dirty="0" smtClean="0"/>
              <a:t>        </a:t>
            </a:r>
            <a:r>
              <a:rPr lang="nl-NL" dirty="0" err="1" smtClean="0"/>
              <a:t>entails</a:t>
            </a:r>
            <a:r>
              <a:rPr lang="nl-NL" dirty="0" smtClean="0"/>
              <a:t> ‘</a:t>
            </a:r>
            <a:r>
              <a:rPr lang="nl-NL" dirty="0" err="1" smtClean="0"/>
              <a:t>There</a:t>
            </a:r>
            <a:r>
              <a:rPr lang="nl-NL" dirty="0" smtClean="0"/>
              <a:t> are </a:t>
            </a:r>
            <a:r>
              <a:rPr lang="nl-NL" dirty="0" err="1" smtClean="0"/>
              <a:t>numbers</a:t>
            </a:r>
            <a:r>
              <a:rPr lang="nl-NL" dirty="0" smtClean="0"/>
              <a:t>’).</a:t>
            </a:r>
          </a:p>
          <a:p>
            <a:endParaRPr lang="nl-NL" sz="800" dirty="0" smtClean="0"/>
          </a:p>
          <a:p>
            <a:r>
              <a:rPr lang="nl-NL" dirty="0" smtClean="0"/>
              <a:t>        -- The Nominalist </a:t>
            </a:r>
            <a:r>
              <a:rPr lang="nl-NL" dirty="0" err="1" smtClean="0"/>
              <a:t>refuses</a:t>
            </a:r>
            <a:r>
              <a:rPr lang="nl-NL" dirty="0" smtClean="0"/>
              <a:t> to </a:t>
            </a:r>
            <a:r>
              <a:rPr lang="nl-NL" dirty="0" err="1" smtClean="0"/>
              <a:t>adopt</a:t>
            </a:r>
            <a:r>
              <a:rPr lang="nl-NL" dirty="0" smtClean="0"/>
              <a:t> the term ‘</a:t>
            </a:r>
            <a:r>
              <a:rPr lang="nl-NL" dirty="0" err="1" smtClean="0"/>
              <a:t>number</a:t>
            </a:r>
            <a:r>
              <a:rPr lang="nl-NL" dirty="0" smtClean="0"/>
              <a:t>’ (</a:t>
            </a:r>
            <a:r>
              <a:rPr lang="nl-NL" dirty="0" err="1" smtClean="0"/>
              <a:t>he</a:t>
            </a:r>
            <a:r>
              <a:rPr lang="nl-NL" dirty="0" smtClean="0"/>
              <a:t> </a:t>
            </a:r>
            <a:r>
              <a:rPr lang="nl-NL" dirty="0" err="1" smtClean="0"/>
              <a:t>never</a:t>
            </a:r>
            <a:r>
              <a:rPr lang="nl-NL" dirty="0" smtClean="0"/>
              <a:t> </a:t>
            </a:r>
            <a:r>
              <a:rPr lang="nl-NL" dirty="0" err="1" smtClean="0"/>
              <a:t>uses</a:t>
            </a:r>
            <a:r>
              <a:rPr lang="nl-NL" dirty="0" smtClean="0"/>
              <a:t> the term     </a:t>
            </a:r>
            <a:br>
              <a:rPr lang="nl-NL" dirty="0" smtClean="0"/>
            </a:br>
            <a:r>
              <a:rPr lang="nl-NL" dirty="0" smtClean="0"/>
              <a:t>        ‘</a:t>
            </a:r>
            <a:r>
              <a:rPr lang="nl-NL" dirty="0" err="1" smtClean="0"/>
              <a:t>number</a:t>
            </a:r>
            <a:r>
              <a:rPr lang="nl-NL" dirty="0" smtClean="0"/>
              <a:t>’ in </a:t>
            </a:r>
            <a:r>
              <a:rPr lang="nl-NL" dirty="0" err="1" smtClean="0"/>
              <a:t>his</a:t>
            </a:r>
            <a:r>
              <a:rPr lang="nl-NL" dirty="0" smtClean="0"/>
              <a:t> </a:t>
            </a:r>
            <a:r>
              <a:rPr lang="nl-NL" dirty="0" err="1" smtClean="0"/>
              <a:t>sentences</a:t>
            </a:r>
            <a:r>
              <a:rPr lang="nl-NL" dirty="0" smtClean="0"/>
              <a:t>. </a:t>
            </a:r>
            <a:r>
              <a:rPr lang="nl-NL" dirty="0" err="1" smtClean="0"/>
              <a:t>But</a:t>
            </a:r>
            <a:r>
              <a:rPr lang="nl-NL" dirty="0" smtClean="0"/>
              <a:t> </a:t>
            </a:r>
            <a:r>
              <a:rPr lang="nl-NL" dirty="0" err="1" smtClean="0"/>
              <a:t>he</a:t>
            </a:r>
            <a:r>
              <a:rPr lang="nl-NL" dirty="0" smtClean="0"/>
              <a:t> </a:t>
            </a:r>
            <a:r>
              <a:rPr lang="nl-NL" dirty="0" err="1" smtClean="0"/>
              <a:t>may</a:t>
            </a:r>
            <a:r>
              <a:rPr lang="nl-NL" dirty="0" smtClean="0"/>
              <a:t> </a:t>
            </a:r>
            <a:r>
              <a:rPr lang="nl-NL" dirty="0" err="1" smtClean="0"/>
              <a:t>still</a:t>
            </a:r>
            <a:r>
              <a:rPr lang="nl-NL" dirty="0" smtClean="0"/>
              <a:t> </a:t>
            </a:r>
            <a:r>
              <a:rPr lang="nl-NL" dirty="0" err="1" smtClean="0"/>
              <a:t>say</a:t>
            </a:r>
            <a:r>
              <a:rPr lang="nl-NL" dirty="0" smtClean="0"/>
              <a:t> </a:t>
            </a:r>
            <a:r>
              <a:rPr lang="nl-NL" dirty="0" err="1" smtClean="0"/>
              <a:t>things</a:t>
            </a:r>
            <a:r>
              <a:rPr lang="nl-NL" dirty="0" smtClean="0"/>
              <a:t> </a:t>
            </a:r>
            <a:r>
              <a:rPr lang="nl-NL" dirty="0" err="1" smtClean="0"/>
              <a:t>like</a:t>
            </a:r>
            <a:r>
              <a:rPr lang="nl-NL" dirty="0" smtClean="0"/>
              <a:t> ‘</a:t>
            </a:r>
            <a:r>
              <a:rPr lang="nl-NL" dirty="0" err="1" smtClean="0"/>
              <a:t>There</a:t>
            </a:r>
            <a:r>
              <a:rPr lang="nl-NL" dirty="0" smtClean="0"/>
              <a:t> are </a:t>
            </a:r>
            <a:r>
              <a:rPr lang="nl-NL" dirty="0" err="1" smtClean="0"/>
              <a:t>two</a:t>
            </a:r>
            <a:r>
              <a:rPr lang="nl-NL" dirty="0" smtClean="0"/>
              <a:t> </a:t>
            </a:r>
            <a:r>
              <a:rPr lang="nl-NL" dirty="0" err="1" smtClean="0"/>
              <a:t>cars</a:t>
            </a:r>
            <a:r>
              <a:rPr lang="nl-NL" dirty="0" smtClean="0"/>
              <a:t>’) </a:t>
            </a:r>
          </a:p>
        </p:txBody>
      </p:sp>
      <p:sp>
        <p:nvSpPr>
          <p:cNvPr id="9" name="Rectangle 8"/>
          <p:cNvSpPr/>
          <p:nvPr/>
        </p:nvSpPr>
        <p:spPr>
          <a:xfrm>
            <a:off x="611560" y="3861048"/>
            <a:ext cx="8334672" cy="646331"/>
          </a:xfrm>
          <a:prstGeom prst="rect">
            <a:avLst/>
          </a:prstGeom>
        </p:spPr>
        <p:txBody>
          <a:bodyPr wrap="square">
            <a:spAutoFit/>
          </a:bodyPr>
          <a:lstStyle/>
          <a:p>
            <a:pPr>
              <a:buFont typeface="Arial" pitchFamily="34" charset="0"/>
              <a:buChar char="•"/>
            </a:pPr>
            <a:r>
              <a:rPr lang="nl-NL" dirty="0" smtClean="0"/>
              <a:t>  Indeed, </a:t>
            </a:r>
            <a:r>
              <a:rPr lang="nl-NL" b="1" dirty="0" smtClean="0"/>
              <a:t>IF</a:t>
            </a:r>
            <a:r>
              <a:rPr lang="nl-NL" dirty="0" smtClean="0"/>
              <a:t> the Nominalist </a:t>
            </a:r>
            <a:r>
              <a:rPr lang="nl-NL" dirty="0" err="1" smtClean="0"/>
              <a:t>would</a:t>
            </a:r>
            <a:r>
              <a:rPr lang="nl-NL" dirty="0" smtClean="0"/>
              <a:t> </a:t>
            </a:r>
            <a:r>
              <a:rPr lang="nl-NL" dirty="0" err="1" smtClean="0"/>
              <a:t>also</a:t>
            </a:r>
            <a:r>
              <a:rPr lang="nl-NL" dirty="0" smtClean="0"/>
              <a:t> have </a:t>
            </a:r>
            <a:r>
              <a:rPr lang="nl-NL" dirty="0" err="1" smtClean="0"/>
              <a:t>adopted</a:t>
            </a:r>
            <a:r>
              <a:rPr lang="nl-NL" dirty="0" smtClean="0"/>
              <a:t> the term ‘</a:t>
            </a:r>
            <a:r>
              <a:rPr lang="nl-NL" dirty="0" err="1" smtClean="0"/>
              <a:t>number</a:t>
            </a:r>
            <a:r>
              <a:rPr lang="nl-NL" dirty="0" smtClean="0"/>
              <a:t>’ (</a:t>
            </a:r>
            <a:r>
              <a:rPr lang="nl-NL" dirty="0" err="1" smtClean="0"/>
              <a:t>together</a:t>
            </a:r>
            <a:r>
              <a:rPr lang="nl-NL" dirty="0" smtClean="0"/>
              <a:t> </a:t>
            </a:r>
            <a:r>
              <a:rPr lang="nl-NL" dirty="0" err="1" smtClean="0"/>
              <a:t>with</a:t>
            </a:r>
            <a:r>
              <a:rPr lang="nl-NL" dirty="0" smtClean="0"/>
              <a:t> </a:t>
            </a:r>
            <a:br>
              <a:rPr lang="nl-NL" dirty="0" smtClean="0"/>
            </a:br>
            <a:r>
              <a:rPr lang="nl-NL" dirty="0" smtClean="0"/>
              <a:t>    </a:t>
            </a:r>
            <a:r>
              <a:rPr lang="nl-NL" dirty="0" err="1" smtClean="0"/>
              <a:t>its</a:t>
            </a:r>
            <a:r>
              <a:rPr lang="nl-NL" dirty="0" smtClean="0"/>
              <a:t> </a:t>
            </a:r>
            <a:r>
              <a:rPr lang="nl-NL" dirty="0" err="1" smtClean="0"/>
              <a:t>analytical</a:t>
            </a:r>
            <a:r>
              <a:rPr lang="nl-NL" dirty="0" smtClean="0"/>
              <a:t> </a:t>
            </a:r>
            <a:r>
              <a:rPr lang="nl-NL" dirty="0" err="1" smtClean="0"/>
              <a:t>rules</a:t>
            </a:r>
            <a:r>
              <a:rPr lang="nl-NL" dirty="0" smtClean="0"/>
              <a:t> of </a:t>
            </a:r>
            <a:r>
              <a:rPr lang="nl-NL" dirty="0" err="1" smtClean="0"/>
              <a:t>use</a:t>
            </a:r>
            <a:r>
              <a:rPr lang="nl-NL" dirty="0" smtClean="0"/>
              <a:t>) </a:t>
            </a:r>
            <a:r>
              <a:rPr lang="nl-NL" b="1" dirty="0" smtClean="0"/>
              <a:t>THEN</a:t>
            </a:r>
            <a:r>
              <a:rPr lang="nl-NL" dirty="0" smtClean="0"/>
              <a:t> </a:t>
            </a:r>
            <a:r>
              <a:rPr lang="nl-NL" dirty="0" err="1" smtClean="0"/>
              <a:t>he</a:t>
            </a:r>
            <a:r>
              <a:rPr lang="nl-NL" dirty="0" smtClean="0"/>
              <a:t> </a:t>
            </a:r>
            <a:r>
              <a:rPr lang="nl-NL" dirty="0" err="1" smtClean="0"/>
              <a:t>would</a:t>
            </a:r>
            <a:r>
              <a:rPr lang="nl-NL" dirty="0" smtClean="0"/>
              <a:t> have </a:t>
            </a:r>
            <a:r>
              <a:rPr lang="nl-NL" dirty="0" err="1" smtClean="0"/>
              <a:t>trivially</a:t>
            </a:r>
            <a:r>
              <a:rPr lang="nl-NL" dirty="0" smtClean="0"/>
              <a:t> </a:t>
            </a:r>
            <a:r>
              <a:rPr lang="nl-NL" dirty="0" err="1" smtClean="0"/>
              <a:t>accepted</a:t>
            </a:r>
            <a:r>
              <a:rPr lang="nl-NL" dirty="0" smtClean="0"/>
              <a:t> </a:t>
            </a:r>
            <a:r>
              <a:rPr lang="nl-NL" dirty="0" err="1" smtClean="0"/>
              <a:t>that</a:t>
            </a:r>
            <a:r>
              <a:rPr lang="nl-NL" dirty="0" smtClean="0"/>
              <a:t> </a:t>
            </a:r>
            <a:r>
              <a:rPr lang="nl-NL" dirty="0" err="1" smtClean="0"/>
              <a:t>numbers</a:t>
            </a:r>
            <a:r>
              <a:rPr lang="nl-NL" dirty="0" smtClean="0"/>
              <a:t> </a:t>
            </a:r>
            <a:r>
              <a:rPr lang="nl-NL" dirty="0" err="1" smtClean="0"/>
              <a:t>exist</a:t>
            </a:r>
            <a:r>
              <a:rPr lang="nl-NL" dirty="0" smtClean="0"/>
              <a:t>!</a:t>
            </a:r>
          </a:p>
        </p:txBody>
      </p:sp>
      <p:sp>
        <p:nvSpPr>
          <p:cNvPr id="10" name="Rectangle 9"/>
          <p:cNvSpPr/>
          <p:nvPr/>
        </p:nvSpPr>
        <p:spPr>
          <a:xfrm>
            <a:off x="629816" y="4654877"/>
            <a:ext cx="9342784" cy="646331"/>
          </a:xfrm>
          <a:prstGeom prst="rect">
            <a:avLst/>
          </a:prstGeom>
        </p:spPr>
        <p:txBody>
          <a:bodyPr wrap="square">
            <a:spAutoFit/>
          </a:bodyPr>
          <a:lstStyle/>
          <a:p>
            <a:pPr>
              <a:buFont typeface="Arial" pitchFamily="34" charset="0"/>
              <a:buChar char="•"/>
            </a:pPr>
            <a:r>
              <a:rPr lang="nl-NL" dirty="0" smtClean="0"/>
              <a:t>   </a:t>
            </a:r>
            <a:r>
              <a:rPr lang="nl-NL" dirty="0" err="1" smtClean="0"/>
              <a:t>Therefore</a:t>
            </a:r>
            <a:r>
              <a:rPr lang="nl-NL" dirty="0" smtClean="0"/>
              <a:t>, the </a:t>
            </a:r>
            <a:r>
              <a:rPr lang="nl-NL" dirty="0" err="1" smtClean="0"/>
              <a:t>dispute</a:t>
            </a:r>
            <a:r>
              <a:rPr lang="nl-NL" dirty="0" smtClean="0"/>
              <a:t> </a:t>
            </a:r>
            <a:r>
              <a:rPr lang="nl-NL" dirty="0" err="1" smtClean="0"/>
              <a:t>between</a:t>
            </a:r>
            <a:r>
              <a:rPr lang="nl-NL" dirty="0" smtClean="0"/>
              <a:t> the </a:t>
            </a:r>
            <a:r>
              <a:rPr lang="nl-NL" dirty="0" err="1" smtClean="0"/>
              <a:t>Platonist</a:t>
            </a:r>
            <a:r>
              <a:rPr lang="nl-NL" dirty="0" smtClean="0"/>
              <a:t> and Nominalist is </a:t>
            </a:r>
            <a:r>
              <a:rPr lang="nl-NL" dirty="0" err="1" smtClean="0"/>
              <a:t>merely</a:t>
            </a:r>
            <a:r>
              <a:rPr lang="nl-NL" dirty="0" smtClean="0"/>
              <a:t> </a:t>
            </a:r>
            <a:r>
              <a:rPr lang="nl-NL" dirty="0" err="1" smtClean="0"/>
              <a:t>pragmatic</a:t>
            </a:r>
            <a:r>
              <a:rPr lang="nl-NL" dirty="0" smtClean="0"/>
              <a:t>.                 </a:t>
            </a:r>
          </a:p>
          <a:p>
            <a:r>
              <a:rPr lang="nl-NL" dirty="0" smtClean="0"/>
              <a:t>     </a:t>
            </a:r>
            <a:r>
              <a:rPr lang="nl-NL" dirty="0" err="1" smtClean="0"/>
              <a:t>Should</a:t>
            </a:r>
            <a:r>
              <a:rPr lang="nl-NL" dirty="0" smtClean="0"/>
              <a:t> we (</a:t>
            </a:r>
            <a:r>
              <a:rPr lang="nl-NL" dirty="0" err="1" smtClean="0"/>
              <a:t>given</a:t>
            </a:r>
            <a:r>
              <a:rPr lang="nl-NL" dirty="0" smtClean="0"/>
              <a:t> the </a:t>
            </a:r>
            <a:r>
              <a:rPr lang="nl-NL" dirty="0" err="1" smtClean="0"/>
              <a:t>purpose</a:t>
            </a:r>
            <a:r>
              <a:rPr lang="nl-NL" dirty="0" smtClean="0"/>
              <a:t> at hand) </a:t>
            </a:r>
            <a:r>
              <a:rPr lang="nl-NL" dirty="0" err="1" smtClean="0"/>
              <a:t>add</a:t>
            </a:r>
            <a:r>
              <a:rPr lang="nl-NL" dirty="0" smtClean="0"/>
              <a:t> the term ‘</a:t>
            </a:r>
            <a:r>
              <a:rPr lang="nl-NL" dirty="0" err="1" smtClean="0"/>
              <a:t>number</a:t>
            </a:r>
            <a:r>
              <a:rPr lang="nl-NL" dirty="0" smtClean="0"/>
              <a:t>’ to </a:t>
            </a:r>
            <a:r>
              <a:rPr lang="nl-NL" dirty="0" err="1" smtClean="0"/>
              <a:t>our</a:t>
            </a:r>
            <a:r>
              <a:rPr lang="nl-NL" dirty="0" smtClean="0"/>
              <a:t> </a:t>
            </a:r>
            <a:r>
              <a:rPr lang="nl-NL" dirty="0" err="1" smtClean="0"/>
              <a:t>language</a:t>
            </a:r>
            <a:r>
              <a:rPr lang="nl-NL" dirty="0" smtClean="0"/>
              <a:t>?</a:t>
            </a:r>
            <a:endParaRPr lang="nl-NL"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(2) </a:t>
            </a:r>
            <a:r>
              <a:rPr lang="nl-NL" sz="3200" dirty="0" err="1" smtClean="0"/>
              <a:t>Putnam’s</a:t>
            </a:r>
            <a:r>
              <a:rPr lang="nl-NL" sz="3200" dirty="0" smtClean="0"/>
              <a:t> </a:t>
            </a:r>
            <a:r>
              <a:rPr lang="nl-NL" sz="3200" dirty="0" err="1" smtClean="0"/>
              <a:t>anti-realism</a:t>
            </a:r>
            <a:endParaRPr lang="nl-NL" sz="3200" dirty="0"/>
          </a:p>
        </p:txBody>
      </p:sp>
      <p:sp>
        <p:nvSpPr>
          <p:cNvPr id="3" name="Content Placeholder 2"/>
          <p:cNvSpPr>
            <a:spLocks noGrp="1"/>
          </p:cNvSpPr>
          <p:nvPr>
            <p:ph idx="1"/>
          </p:nvPr>
        </p:nvSpPr>
        <p:spPr>
          <a:xfrm>
            <a:off x="395536" y="2059632"/>
            <a:ext cx="8496944" cy="1945432"/>
          </a:xfrm>
        </p:spPr>
        <p:txBody>
          <a:bodyPr>
            <a:normAutofit/>
          </a:bodyPr>
          <a:lstStyle/>
          <a:p>
            <a:pPr>
              <a:buNone/>
            </a:pPr>
            <a:r>
              <a:rPr lang="nl-NL" sz="1800" i="1" dirty="0" smtClean="0"/>
              <a:t>	</a:t>
            </a:r>
            <a:r>
              <a:rPr lang="nl-NL" sz="1800" i="1" dirty="0" err="1" smtClean="0"/>
              <a:t>What</a:t>
            </a:r>
            <a:r>
              <a:rPr lang="nl-NL" sz="1800" i="1" dirty="0" smtClean="0"/>
              <a:t> is wrong </a:t>
            </a:r>
            <a:r>
              <a:rPr lang="nl-NL" sz="1800" i="1" dirty="0" err="1" smtClean="0"/>
              <a:t>with</a:t>
            </a:r>
            <a:r>
              <a:rPr lang="nl-NL" sz="1800" i="1" dirty="0" smtClean="0"/>
              <a:t> the </a:t>
            </a:r>
            <a:r>
              <a:rPr lang="nl-NL" sz="1800" i="1" dirty="0" err="1" smtClean="0"/>
              <a:t>notion</a:t>
            </a:r>
            <a:r>
              <a:rPr lang="nl-NL" sz="1800" i="1" dirty="0" smtClean="0"/>
              <a:t> of </a:t>
            </a:r>
            <a:r>
              <a:rPr lang="nl-NL" sz="1800" i="1" dirty="0" err="1" smtClean="0"/>
              <a:t>objects</a:t>
            </a:r>
            <a:r>
              <a:rPr lang="nl-NL" sz="1800" i="1" dirty="0" smtClean="0"/>
              <a:t> </a:t>
            </a:r>
            <a:r>
              <a:rPr lang="nl-NL" sz="1800" i="1" dirty="0" err="1" smtClean="0"/>
              <a:t>existing</a:t>
            </a:r>
            <a:r>
              <a:rPr lang="nl-NL" sz="1800" i="1" dirty="0" smtClean="0"/>
              <a:t> ‘</a:t>
            </a:r>
            <a:r>
              <a:rPr lang="nl-NL" sz="1800" i="1" dirty="0" err="1" smtClean="0"/>
              <a:t>independently</a:t>
            </a:r>
            <a:r>
              <a:rPr lang="nl-NL" sz="1800" i="1" dirty="0" smtClean="0"/>
              <a:t>’ of </a:t>
            </a:r>
            <a:r>
              <a:rPr lang="nl-NL" sz="1800" i="1" dirty="0" err="1" smtClean="0"/>
              <a:t>conceptual</a:t>
            </a:r>
            <a:r>
              <a:rPr lang="nl-NL" sz="1800" i="1" dirty="0" smtClean="0"/>
              <a:t> </a:t>
            </a:r>
            <a:r>
              <a:rPr lang="nl-NL" sz="1800" i="1" dirty="0" err="1" smtClean="0"/>
              <a:t>schemes</a:t>
            </a:r>
            <a:r>
              <a:rPr lang="nl-NL" sz="1800" i="1" dirty="0" smtClean="0"/>
              <a:t> is </a:t>
            </a:r>
            <a:r>
              <a:rPr lang="nl-NL" sz="1800" i="1" dirty="0" err="1" smtClean="0"/>
              <a:t>that</a:t>
            </a:r>
            <a:r>
              <a:rPr lang="nl-NL" sz="1800" i="1" dirty="0" smtClean="0"/>
              <a:t> </a:t>
            </a:r>
            <a:r>
              <a:rPr lang="nl-NL" sz="1800" i="1" dirty="0" err="1" smtClean="0"/>
              <a:t>there</a:t>
            </a:r>
            <a:r>
              <a:rPr lang="nl-NL" sz="1800" i="1" dirty="0" smtClean="0"/>
              <a:t> are </a:t>
            </a:r>
            <a:r>
              <a:rPr lang="nl-NL" sz="1800" i="1" dirty="0" err="1" smtClean="0"/>
              <a:t>no</a:t>
            </a:r>
            <a:r>
              <a:rPr lang="nl-NL" sz="1800" i="1" dirty="0" smtClean="0"/>
              <a:t> </a:t>
            </a:r>
            <a:r>
              <a:rPr lang="nl-NL" sz="1800" i="1" dirty="0" err="1" smtClean="0"/>
              <a:t>standards</a:t>
            </a:r>
            <a:r>
              <a:rPr lang="nl-NL" sz="1800" i="1" dirty="0" smtClean="0"/>
              <a:t> </a:t>
            </a:r>
            <a:r>
              <a:rPr lang="nl-NL" sz="1800" i="1" dirty="0" err="1" smtClean="0"/>
              <a:t>for</a:t>
            </a:r>
            <a:r>
              <a:rPr lang="nl-NL" sz="1800" i="1" dirty="0" smtClean="0"/>
              <a:t> the </a:t>
            </a:r>
            <a:r>
              <a:rPr lang="nl-NL" sz="1800" i="1" dirty="0" err="1" smtClean="0"/>
              <a:t>use</a:t>
            </a:r>
            <a:r>
              <a:rPr lang="nl-NL" sz="1800" i="1" dirty="0" smtClean="0"/>
              <a:t> of even the </a:t>
            </a:r>
            <a:r>
              <a:rPr lang="nl-NL" sz="1800" i="1" dirty="0" err="1" smtClean="0"/>
              <a:t>logical</a:t>
            </a:r>
            <a:r>
              <a:rPr lang="nl-NL" sz="1800" i="1" dirty="0" smtClean="0"/>
              <a:t> </a:t>
            </a:r>
            <a:r>
              <a:rPr lang="nl-NL" sz="1800" i="1" dirty="0" err="1" smtClean="0"/>
              <a:t>notions</a:t>
            </a:r>
            <a:r>
              <a:rPr lang="nl-NL" sz="1800" i="1" dirty="0" smtClean="0"/>
              <a:t> apart </a:t>
            </a:r>
            <a:r>
              <a:rPr lang="nl-NL" sz="1800" i="1" dirty="0" err="1" smtClean="0"/>
              <a:t>from</a:t>
            </a:r>
            <a:r>
              <a:rPr lang="nl-NL" sz="1800" i="1" dirty="0" smtClean="0"/>
              <a:t> </a:t>
            </a:r>
            <a:r>
              <a:rPr lang="nl-NL" sz="1800" i="1" dirty="0" err="1" smtClean="0"/>
              <a:t>conceptual</a:t>
            </a:r>
            <a:r>
              <a:rPr lang="nl-NL" sz="1800" i="1" dirty="0" smtClean="0"/>
              <a:t> </a:t>
            </a:r>
            <a:r>
              <a:rPr lang="nl-NL" sz="1800" i="1" dirty="0" err="1" smtClean="0"/>
              <a:t>choices</a:t>
            </a:r>
            <a:r>
              <a:rPr lang="nl-NL" sz="1800" i="1" dirty="0" smtClean="0"/>
              <a:t> (</a:t>
            </a:r>
            <a:r>
              <a:rPr lang="nl-NL" sz="1800" i="1" dirty="0" err="1" smtClean="0"/>
              <a:t>Putnam</a:t>
            </a:r>
            <a:r>
              <a:rPr lang="nl-NL" sz="1800" i="1" dirty="0" smtClean="0"/>
              <a:t>, 1987)</a:t>
            </a:r>
          </a:p>
          <a:p>
            <a:pPr>
              <a:buNone/>
            </a:pPr>
            <a:endParaRPr lang="nl-NL" sz="800" i="1" dirty="0" smtClean="0"/>
          </a:p>
          <a:p>
            <a:pPr>
              <a:buNone/>
            </a:pPr>
            <a:r>
              <a:rPr lang="nl-NL" sz="1800" i="1" dirty="0" smtClean="0"/>
              <a:t>       […] the </a:t>
            </a:r>
            <a:r>
              <a:rPr lang="nl-NL" sz="1800" i="1" dirty="0" err="1" smtClean="0"/>
              <a:t>idea</a:t>
            </a:r>
            <a:r>
              <a:rPr lang="nl-NL" sz="1800" i="1" dirty="0" smtClean="0"/>
              <a:t> </a:t>
            </a:r>
            <a:r>
              <a:rPr lang="nl-NL" sz="1800" i="1" dirty="0" err="1" smtClean="0"/>
              <a:t>that</a:t>
            </a:r>
            <a:r>
              <a:rPr lang="nl-NL" sz="1800" i="1" dirty="0" smtClean="0"/>
              <a:t> </a:t>
            </a:r>
            <a:r>
              <a:rPr lang="nl-NL" sz="1800" i="1" dirty="0" err="1" smtClean="0"/>
              <a:t>there</a:t>
            </a:r>
            <a:r>
              <a:rPr lang="nl-NL" sz="1800" i="1" dirty="0" smtClean="0"/>
              <a:t> is </a:t>
            </a:r>
            <a:r>
              <a:rPr lang="nl-NL" sz="1800" i="1" dirty="0" err="1" smtClean="0"/>
              <a:t>an</a:t>
            </a:r>
            <a:r>
              <a:rPr lang="nl-NL" sz="1800" i="1" dirty="0" smtClean="0"/>
              <a:t> </a:t>
            </a:r>
            <a:r>
              <a:rPr lang="nl-NL" sz="1800" i="1" dirty="0" err="1" smtClean="0"/>
              <a:t>Archimedean</a:t>
            </a:r>
            <a:r>
              <a:rPr lang="nl-NL" sz="1800" i="1" dirty="0" smtClean="0"/>
              <a:t> point, </a:t>
            </a:r>
            <a:r>
              <a:rPr lang="nl-NL" sz="1800" i="1" dirty="0" err="1" smtClean="0"/>
              <a:t>or</a:t>
            </a:r>
            <a:r>
              <a:rPr lang="nl-NL" sz="1800" i="1" dirty="0" smtClean="0"/>
              <a:t> a </a:t>
            </a:r>
            <a:r>
              <a:rPr lang="nl-NL" sz="1800" i="1" dirty="0" err="1" smtClean="0"/>
              <a:t>use</a:t>
            </a:r>
            <a:r>
              <a:rPr lang="nl-NL" sz="1800" i="1" dirty="0" smtClean="0"/>
              <a:t> of ‘</a:t>
            </a:r>
            <a:r>
              <a:rPr lang="nl-NL" sz="1800" i="1" dirty="0" err="1" smtClean="0"/>
              <a:t>exist</a:t>
            </a:r>
            <a:r>
              <a:rPr lang="nl-NL" sz="1800" i="1" dirty="0" smtClean="0"/>
              <a:t>’ inherent in the </a:t>
            </a:r>
            <a:r>
              <a:rPr lang="nl-NL" sz="1800" i="1" dirty="0" err="1" smtClean="0"/>
              <a:t>world</a:t>
            </a:r>
            <a:r>
              <a:rPr lang="nl-NL" sz="1800" i="1" dirty="0" smtClean="0"/>
              <a:t> </a:t>
            </a:r>
            <a:r>
              <a:rPr lang="nl-NL" sz="1800" i="1" dirty="0" err="1" smtClean="0"/>
              <a:t>itself</a:t>
            </a:r>
            <a:r>
              <a:rPr lang="nl-NL" sz="1800" i="1" dirty="0" smtClean="0"/>
              <a:t>, </a:t>
            </a:r>
            <a:r>
              <a:rPr lang="nl-NL" sz="1800" i="1" dirty="0" err="1" smtClean="0"/>
              <a:t>from</a:t>
            </a:r>
            <a:r>
              <a:rPr lang="nl-NL" sz="1800" i="1" dirty="0" smtClean="0"/>
              <a:t> </a:t>
            </a:r>
            <a:r>
              <a:rPr lang="nl-NL" sz="1800" i="1" dirty="0" err="1" smtClean="0"/>
              <a:t>which</a:t>
            </a:r>
            <a:r>
              <a:rPr lang="nl-NL" sz="1800" i="1" dirty="0" smtClean="0"/>
              <a:t> the </a:t>
            </a:r>
            <a:r>
              <a:rPr lang="nl-NL" sz="1800" i="1" dirty="0" err="1" smtClean="0"/>
              <a:t>question</a:t>
            </a:r>
            <a:r>
              <a:rPr lang="nl-NL" sz="1800" i="1" dirty="0" smtClean="0"/>
              <a:t> ‘</a:t>
            </a:r>
            <a:r>
              <a:rPr lang="nl-NL" sz="1800" i="1" dirty="0" err="1" smtClean="0"/>
              <a:t>How</a:t>
            </a:r>
            <a:r>
              <a:rPr lang="nl-NL" sz="1800" i="1" dirty="0" smtClean="0"/>
              <a:t> </a:t>
            </a:r>
            <a:r>
              <a:rPr lang="nl-NL" sz="1800" i="1" dirty="0" err="1" smtClean="0"/>
              <a:t>many</a:t>
            </a:r>
            <a:r>
              <a:rPr lang="nl-NL" sz="1800" i="1" dirty="0" smtClean="0"/>
              <a:t> </a:t>
            </a:r>
            <a:r>
              <a:rPr lang="nl-NL" sz="1800" i="1" dirty="0" err="1" smtClean="0"/>
              <a:t>objects</a:t>
            </a:r>
            <a:r>
              <a:rPr lang="nl-NL" sz="1800" i="1" dirty="0" smtClean="0"/>
              <a:t> </a:t>
            </a:r>
            <a:r>
              <a:rPr lang="nl-NL" sz="1800" i="1" dirty="0" err="1" smtClean="0"/>
              <a:t>really</a:t>
            </a:r>
            <a:r>
              <a:rPr lang="nl-NL" sz="1800" i="1" dirty="0" smtClean="0"/>
              <a:t> </a:t>
            </a:r>
            <a:r>
              <a:rPr lang="nl-NL" sz="1800" i="1" dirty="0" err="1" smtClean="0"/>
              <a:t>exist</a:t>
            </a:r>
            <a:r>
              <a:rPr lang="nl-NL" sz="1800" i="1" dirty="0" smtClean="0"/>
              <a:t>?’ </a:t>
            </a:r>
            <a:r>
              <a:rPr lang="nl-NL" sz="1800" i="1" dirty="0" err="1" smtClean="0"/>
              <a:t>makes</a:t>
            </a:r>
            <a:r>
              <a:rPr lang="nl-NL" sz="1800" i="1" dirty="0" smtClean="0"/>
              <a:t> </a:t>
            </a:r>
            <a:r>
              <a:rPr lang="nl-NL" sz="1800" i="1" dirty="0" err="1" smtClean="0"/>
              <a:t>sense</a:t>
            </a:r>
            <a:r>
              <a:rPr lang="nl-NL" sz="1800" i="1" dirty="0" smtClean="0"/>
              <a:t>,      is </a:t>
            </a:r>
            <a:r>
              <a:rPr lang="nl-NL" sz="1800" i="1" dirty="0" err="1" smtClean="0"/>
              <a:t>an</a:t>
            </a:r>
            <a:r>
              <a:rPr lang="nl-NL" sz="1800" i="1" dirty="0" smtClean="0"/>
              <a:t> </a:t>
            </a:r>
            <a:r>
              <a:rPr lang="nl-NL" sz="1800" i="1" dirty="0" err="1" smtClean="0"/>
              <a:t>illusion</a:t>
            </a:r>
            <a:r>
              <a:rPr lang="nl-NL" sz="1800" i="1" dirty="0" smtClean="0"/>
              <a:t>. (</a:t>
            </a:r>
            <a:r>
              <a:rPr lang="nl-NL" sz="1800" i="1" dirty="0" err="1" smtClean="0"/>
              <a:t>Putnam</a:t>
            </a:r>
            <a:r>
              <a:rPr lang="nl-NL" sz="1800" i="1" dirty="0" smtClean="0"/>
              <a:t>, 1987)</a:t>
            </a:r>
          </a:p>
          <a:p>
            <a:pPr>
              <a:buNone/>
            </a:pPr>
            <a:endParaRPr lang="nl-NL" sz="800" i="1"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Rectangle 4"/>
          <p:cNvSpPr/>
          <p:nvPr/>
        </p:nvSpPr>
        <p:spPr>
          <a:xfrm>
            <a:off x="395536" y="1340768"/>
            <a:ext cx="7902624" cy="646331"/>
          </a:xfrm>
          <a:prstGeom prst="rect">
            <a:avLst/>
          </a:prstGeom>
        </p:spPr>
        <p:txBody>
          <a:bodyPr wrap="square">
            <a:spAutoFit/>
          </a:bodyPr>
          <a:lstStyle/>
          <a:p>
            <a:pPr marL="342900" lvl="0" indent="-342900">
              <a:spcBef>
                <a:spcPct val="20000"/>
              </a:spcBef>
              <a:buFont typeface="Arial" pitchFamily="34" charset="0"/>
              <a:buChar char="•"/>
              <a:defRPr/>
            </a:pPr>
            <a:r>
              <a:rPr lang="nl-NL" dirty="0" err="1" smtClean="0"/>
              <a:t>Putnam</a:t>
            </a:r>
            <a:r>
              <a:rPr lang="nl-NL" dirty="0" smtClean="0"/>
              <a:t> </a:t>
            </a:r>
            <a:r>
              <a:rPr lang="nl-NL" dirty="0" err="1" smtClean="0"/>
              <a:t>believes</a:t>
            </a:r>
            <a:r>
              <a:rPr lang="nl-NL" dirty="0" smtClean="0"/>
              <a:t> </a:t>
            </a:r>
            <a:r>
              <a:rPr lang="nl-NL" dirty="0" err="1" smtClean="0"/>
              <a:t>that</a:t>
            </a:r>
            <a:r>
              <a:rPr lang="nl-NL" dirty="0" smtClean="0"/>
              <a:t> </a:t>
            </a:r>
            <a:r>
              <a:rPr lang="nl-NL" dirty="0" err="1" smtClean="0"/>
              <a:t>quantifier</a:t>
            </a:r>
            <a:r>
              <a:rPr lang="nl-NL" dirty="0" smtClean="0"/>
              <a:t> </a:t>
            </a:r>
            <a:r>
              <a:rPr lang="nl-NL" dirty="0" err="1" smtClean="0"/>
              <a:t>variance</a:t>
            </a:r>
            <a:r>
              <a:rPr lang="nl-NL" dirty="0" smtClean="0"/>
              <a:t> is a </a:t>
            </a:r>
            <a:r>
              <a:rPr lang="nl-NL" dirty="0" err="1" smtClean="0"/>
              <a:t>good</a:t>
            </a:r>
            <a:r>
              <a:rPr lang="nl-NL" dirty="0" smtClean="0"/>
              <a:t> </a:t>
            </a:r>
            <a:r>
              <a:rPr lang="nl-NL" dirty="0" err="1" smtClean="0"/>
              <a:t>reason</a:t>
            </a:r>
            <a:r>
              <a:rPr lang="nl-NL" dirty="0" smtClean="0"/>
              <a:t> </a:t>
            </a:r>
            <a:r>
              <a:rPr lang="nl-NL" dirty="0" err="1" smtClean="0"/>
              <a:t>for</a:t>
            </a:r>
            <a:r>
              <a:rPr lang="nl-NL" dirty="0" smtClean="0"/>
              <a:t> </a:t>
            </a:r>
            <a:r>
              <a:rPr lang="nl-NL" dirty="0" err="1" smtClean="0"/>
              <a:t>accepting</a:t>
            </a:r>
            <a:r>
              <a:rPr lang="nl-NL" dirty="0" smtClean="0"/>
              <a:t> </a:t>
            </a:r>
            <a:r>
              <a:rPr lang="nl-NL" dirty="0" err="1" smtClean="0"/>
              <a:t>anti-realism</a:t>
            </a:r>
            <a:endParaRPr lang="nl-NL" dirty="0" smtClean="0"/>
          </a:p>
        </p:txBody>
      </p:sp>
      <p:sp>
        <p:nvSpPr>
          <p:cNvPr id="6" name="Rectangle 5"/>
          <p:cNvSpPr/>
          <p:nvPr/>
        </p:nvSpPr>
        <p:spPr>
          <a:xfrm>
            <a:off x="467544" y="4077072"/>
            <a:ext cx="8262664" cy="646331"/>
          </a:xfrm>
          <a:prstGeom prst="rect">
            <a:avLst/>
          </a:prstGeom>
        </p:spPr>
        <p:txBody>
          <a:bodyPr wrap="square">
            <a:spAutoFit/>
          </a:bodyPr>
          <a:lstStyle/>
          <a:p>
            <a:pPr>
              <a:buFont typeface="Arial" pitchFamily="34" charset="0"/>
              <a:buChar char="•"/>
            </a:pPr>
            <a:r>
              <a:rPr lang="nl-NL" dirty="0" smtClean="0"/>
              <a:t>    </a:t>
            </a:r>
            <a:r>
              <a:rPr lang="nl-NL" dirty="0" err="1" smtClean="0"/>
              <a:t>Putnam</a:t>
            </a:r>
            <a:r>
              <a:rPr lang="nl-NL" dirty="0" smtClean="0"/>
              <a:t> </a:t>
            </a:r>
            <a:r>
              <a:rPr lang="nl-NL" dirty="0" err="1" smtClean="0"/>
              <a:t>thus</a:t>
            </a:r>
            <a:r>
              <a:rPr lang="nl-NL" dirty="0" smtClean="0"/>
              <a:t> </a:t>
            </a:r>
            <a:r>
              <a:rPr lang="nl-NL" dirty="0" err="1" smtClean="0"/>
              <a:t>concludes</a:t>
            </a:r>
            <a:r>
              <a:rPr lang="nl-NL" dirty="0" smtClean="0"/>
              <a:t> </a:t>
            </a:r>
            <a:r>
              <a:rPr lang="nl-NL" dirty="0" err="1" smtClean="0"/>
              <a:t>that</a:t>
            </a:r>
            <a:r>
              <a:rPr lang="nl-NL" dirty="0" smtClean="0"/>
              <a:t> we must </a:t>
            </a:r>
            <a:r>
              <a:rPr lang="nl-NL" dirty="0" err="1" smtClean="0"/>
              <a:t>reject</a:t>
            </a:r>
            <a:r>
              <a:rPr lang="nl-NL" dirty="0" smtClean="0"/>
              <a:t> the </a:t>
            </a:r>
            <a:r>
              <a:rPr lang="nl-NL" dirty="0" err="1" smtClean="0"/>
              <a:t>idea</a:t>
            </a:r>
            <a:r>
              <a:rPr lang="nl-NL" dirty="0" smtClean="0"/>
              <a:t> </a:t>
            </a:r>
            <a:r>
              <a:rPr lang="nl-NL" dirty="0" err="1" smtClean="0"/>
              <a:t>that</a:t>
            </a:r>
            <a:r>
              <a:rPr lang="nl-NL" dirty="0" smtClean="0"/>
              <a:t> </a:t>
            </a:r>
            <a:r>
              <a:rPr lang="nl-NL" dirty="0" err="1" smtClean="0"/>
              <a:t>there</a:t>
            </a:r>
            <a:r>
              <a:rPr lang="nl-NL" dirty="0" smtClean="0"/>
              <a:t> are </a:t>
            </a:r>
            <a:r>
              <a:rPr lang="nl-NL" dirty="0" err="1" smtClean="0"/>
              <a:t>objects</a:t>
            </a:r>
            <a:r>
              <a:rPr lang="nl-NL" dirty="0" smtClean="0"/>
              <a:t> </a:t>
            </a:r>
            <a:r>
              <a:rPr lang="nl-NL" dirty="0" err="1" smtClean="0"/>
              <a:t>that</a:t>
            </a:r>
            <a:r>
              <a:rPr lang="nl-NL" dirty="0" smtClean="0"/>
              <a:t>                   </a:t>
            </a:r>
            <a:br>
              <a:rPr lang="nl-NL" dirty="0" smtClean="0"/>
            </a:br>
            <a:r>
              <a:rPr lang="nl-NL" dirty="0" smtClean="0"/>
              <a:t>      </a:t>
            </a:r>
            <a:r>
              <a:rPr lang="nl-NL" dirty="0" err="1" smtClean="0"/>
              <a:t>exist</a:t>
            </a:r>
            <a:r>
              <a:rPr lang="nl-NL" dirty="0" smtClean="0"/>
              <a:t> </a:t>
            </a:r>
            <a:r>
              <a:rPr lang="nl-NL" dirty="0" err="1" smtClean="0"/>
              <a:t>independently</a:t>
            </a:r>
            <a:r>
              <a:rPr lang="nl-NL" dirty="0" smtClean="0"/>
              <a:t> of </a:t>
            </a:r>
            <a:r>
              <a:rPr lang="nl-NL" dirty="0" err="1" smtClean="0"/>
              <a:t>our</a:t>
            </a:r>
            <a:r>
              <a:rPr lang="nl-NL" dirty="0" smtClean="0"/>
              <a:t> </a:t>
            </a:r>
            <a:r>
              <a:rPr lang="nl-NL" dirty="0" err="1" smtClean="0"/>
              <a:t>conceptual</a:t>
            </a:r>
            <a:r>
              <a:rPr lang="nl-NL" dirty="0" smtClean="0"/>
              <a:t> </a:t>
            </a:r>
            <a:r>
              <a:rPr lang="nl-NL" dirty="0" err="1" smtClean="0"/>
              <a:t>scheme</a:t>
            </a:r>
            <a:endParaRPr lang="nl-NL" i="1" dirty="0" smtClean="0"/>
          </a:p>
        </p:txBody>
      </p:sp>
      <p:sp>
        <p:nvSpPr>
          <p:cNvPr id="7" name="Rectangle 6"/>
          <p:cNvSpPr/>
          <p:nvPr/>
        </p:nvSpPr>
        <p:spPr>
          <a:xfrm>
            <a:off x="467544" y="4869160"/>
            <a:ext cx="8046640" cy="1082348"/>
          </a:xfrm>
          <a:prstGeom prst="rect">
            <a:avLst/>
          </a:prstGeom>
        </p:spPr>
        <p:txBody>
          <a:bodyPr wrap="square">
            <a:spAutoFit/>
          </a:bodyPr>
          <a:lstStyle/>
          <a:p>
            <a:pPr>
              <a:buFont typeface="Arial" pitchFamily="34" charset="0"/>
              <a:buChar char="•"/>
            </a:pPr>
            <a:r>
              <a:rPr lang="nl-NL" dirty="0" smtClean="0"/>
              <a:t>   In short, </a:t>
            </a:r>
            <a:r>
              <a:rPr lang="nl-NL" dirty="0" err="1" smtClean="0"/>
              <a:t>he</a:t>
            </a:r>
            <a:r>
              <a:rPr lang="nl-NL" dirty="0" smtClean="0"/>
              <a:t> </a:t>
            </a:r>
            <a:r>
              <a:rPr lang="nl-NL" dirty="0" err="1" smtClean="0"/>
              <a:t>denies</a:t>
            </a:r>
            <a:r>
              <a:rPr lang="nl-NL" dirty="0" smtClean="0"/>
              <a:t> </a:t>
            </a:r>
            <a:r>
              <a:rPr lang="nl-NL" b="1" dirty="0" err="1" smtClean="0"/>
              <a:t>Realism</a:t>
            </a:r>
            <a:r>
              <a:rPr lang="nl-NL" dirty="0" smtClean="0"/>
              <a:t>:</a:t>
            </a:r>
          </a:p>
          <a:p>
            <a:endParaRPr lang="nl-NL" sz="800" dirty="0" smtClean="0"/>
          </a:p>
          <a:p>
            <a:pPr lvl="1">
              <a:lnSpc>
                <a:spcPts val="2300"/>
              </a:lnSpc>
            </a:pPr>
            <a:r>
              <a:rPr lang="nl-NL" dirty="0" smtClean="0"/>
              <a:t>-- The </a:t>
            </a:r>
            <a:r>
              <a:rPr lang="nl-NL" dirty="0" err="1" smtClean="0"/>
              <a:t>world</a:t>
            </a:r>
            <a:r>
              <a:rPr lang="nl-NL" dirty="0" smtClean="0"/>
              <a:t> </a:t>
            </a:r>
            <a:r>
              <a:rPr lang="nl-NL" dirty="0" err="1" smtClean="0"/>
              <a:t>consists</a:t>
            </a:r>
            <a:r>
              <a:rPr lang="nl-NL" dirty="0" smtClean="0"/>
              <a:t> in a </a:t>
            </a:r>
            <a:r>
              <a:rPr lang="nl-NL" dirty="0" err="1" smtClean="0"/>
              <a:t>fixed</a:t>
            </a:r>
            <a:r>
              <a:rPr lang="nl-NL" dirty="0" smtClean="0"/>
              <a:t> </a:t>
            </a:r>
            <a:r>
              <a:rPr lang="nl-NL" dirty="0" err="1" smtClean="0"/>
              <a:t>totality</a:t>
            </a:r>
            <a:r>
              <a:rPr lang="nl-NL" dirty="0" smtClean="0"/>
              <a:t> of </a:t>
            </a:r>
            <a:r>
              <a:rPr lang="nl-NL" dirty="0" err="1" smtClean="0"/>
              <a:t>mind-independent</a:t>
            </a:r>
            <a:r>
              <a:rPr lang="nl-NL" dirty="0" smtClean="0"/>
              <a:t> </a:t>
            </a:r>
            <a:r>
              <a:rPr lang="nl-NL" dirty="0" err="1" smtClean="0"/>
              <a:t>objects</a:t>
            </a:r>
            <a:endParaRPr lang="nl-NL" sz="1000" dirty="0" smtClean="0"/>
          </a:p>
          <a:p>
            <a:pPr lvl="1">
              <a:lnSpc>
                <a:spcPts val="2300"/>
              </a:lnSpc>
            </a:pPr>
            <a:r>
              <a:rPr lang="nl-NL" dirty="0" smtClean="0"/>
              <a:t>-- </a:t>
            </a:r>
            <a:r>
              <a:rPr lang="nl-NL" dirty="0" err="1" smtClean="0"/>
              <a:t>There</a:t>
            </a:r>
            <a:r>
              <a:rPr lang="nl-NL" dirty="0" smtClean="0"/>
              <a:t> is </a:t>
            </a:r>
            <a:r>
              <a:rPr lang="nl-NL" dirty="0" err="1" smtClean="0"/>
              <a:t>one</a:t>
            </a:r>
            <a:r>
              <a:rPr lang="nl-NL" dirty="0" smtClean="0"/>
              <a:t> complete </a:t>
            </a:r>
            <a:r>
              <a:rPr lang="nl-NL" dirty="0" err="1" smtClean="0"/>
              <a:t>description</a:t>
            </a:r>
            <a:r>
              <a:rPr lang="nl-NL" dirty="0" smtClean="0"/>
              <a:t> </a:t>
            </a:r>
            <a:r>
              <a:rPr lang="nl-NL" dirty="0" err="1" smtClean="0"/>
              <a:t>that</a:t>
            </a:r>
            <a:r>
              <a:rPr lang="nl-NL" dirty="0" smtClean="0"/>
              <a:t> </a:t>
            </a:r>
            <a:r>
              <a:rPr lang="nl-NL" dirty="0" err="1" smtClean="0"/>
              <a:t>corresponds</a:t>
            </a:r>
            <a:r>
              <a:rPr lang="nl-NL" dirty="0" smtClean="0"/>
              <a:t> to the </a:t>
            </a:r>
            <a:r>
              <a:rPr lang="nl-NL" dirty="0" err="1" smtClean="0"/>
              <a:t>way</a:t>
            </a:r>
            <a:r>
              <a:rPr lang="nl-NL" dirty="0" smtClean="0"/>
              <a:t> the </a:t>
            </a:r>
            <a:r>
              <a:rPr lang="nl-NL" dirty="0" err="1" smtClean="0"/>
              <a:t>world</a:t>
            </a:r>
            <a:r>
              <a:rPr lang="nl-NL" dirty="0" smtClean="0"/>
              <a:t> is</a:t>
            </a:r>
          </a:p>
        </p:txBody>
      </p:sp>
      <p:sp>
        <p:nvSpPr>
          <p:cNvPr id="8" name="Rectangle 7"/>
          <p:cNvSpPr/>
          <p:nvPr/>
        </p:nvSpPr>
        <p:spPr>
          <a:xfrm>
            <a:off x="467544" y="6021288"/>
            <a:ext cx="8982744" cy="369332"/>
          </a:xfrm>
          <a:prstGeom prst="rect">
            <a:avLst/>
          </a:prstGeom>
        </p:spPr>
        <p:txBody>
          <a:bodyPr wrap="square">
            <a:spAutoFit/>
          </a:bodyPr>
          <a:lstStyle/>
          <a:p>
            <a:pPr>
              <a:buFont typeface="Arial" pitchFamily="34" charset="0"/>
              <a:buChar char="•"/>
            </a:pPr>
            <a:r>
              <a:rPr lang="nl-NL" dirty="0" smtClean="0"/>
              <a:t>   As we have </a:t>
            </a:r>
            <a:r>
              <a:rPr lang="nl-NL" dirty="0" err="1" smtClean="0"/>
              <a:t>seen</a:t>
            </a:r>
            <a:r>
              <a:rPr lang="nl-NL" dirty="0" smtClean="0"/>
              <a:t> </a:t>
            </a:r>
            <a:r>
              <a:rPr lang="nl-NL" dirty="0" err="1" smtClean="0"/>
              <a:t>Carnap’s</a:t>
            </a:r>
            <a:r>
              <a:rPr lang="nl-NL" dirty="0" smtClean="0"/>
              <a:t> </a:t>
            </a:r>
            <a:r>
              <a:rPr lang="nl-NL" dirty="0" err="1" smtClean="0"/>
              <a:t>deflationism</a:t>
            </a:r>
            <a:r>
              <a:rPr lang="nl-NL" dirty="0" smtClean="0"/>
              <a:t> </a:t>
            </a:r>
            <a:r>
              <a:rPr lang="nl-NL" dirty="0" err="1" smtClean="0"/>
              <a:t>doesn’t</a:t>
            </a:r>
            <a:r>
              <a:rPr lang="nl-NL" dirty="0" smtClean="0"/>
              <a:t> </a:t>
            </a:r>
            <a:r>
              <a:rPr lang="nl-NL" dirty="0" err="1" smtClean="0"/>
              <a:t>force</a:t>
            </a:r>
            <a:r>
              <a:rPr lang="nl-NL" dirty="0" smtClean="0"/>
              <a:t> </a:t>
            </a:r>
            <a:r>
              <a:rPr lang="nl-NL" dirty="0" err="1" smtClean="0"/>
              <a:t>us</a:t>
            </a:r>
            <a:r>
              <a:rPr lang="nl-NL" dirty="0" smtClean="0"/>
              <a:t> to accept </a:t>
            </a:r>
            <a:r>
              <a:rPr lang="nl-NL" dirty="0" err="1" smtClean="0"/>
              <a:t>anti-realism</a:t>
            </a:r>
            <a:r>
              <a:rPr lang="nl-NL" dirty="0" smtClean="0"/>
              <a:t> </a:t>
            </a:r>
            <a:r>
              <a:rPr lang="nl-NL" dirty="0" err="1" smtClean="0"/>
              <a:t>either</a:t>
            </a: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2000"/>
                                        <p:tgtEl>
                                          <p:spTgt spid="7">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2000"/>
                                        <p:tgtEl>
                                          <p:spTgt spid="7">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20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build="allAtOnce"/>
      <p:bldP spid="7" grpId="0" build="allAtOnce"/>
      <p:bldP spid="8"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So</a:t>
            </a:r>
            <a:r>
              <a:rPr lang="nl-NL" sz="3200" dirty="0" smtClean="0"/>
              <a:t>, </a:t>
            </a:r>
            <a:r>
              <a:rPr lang="nl-NL" sz="3200" dirty="0" err="1" smtClean="0"/>
              <a:t>why</a:t>
            </a:r>
            <a:r>
              <a:rPr lang="nl-NL" sz="3200" dirty="0" smtClean="0"/>
              <a:t> </a:t>
            </a:r>
            <a:r>
              <a:rPr lang="nl-NL" sz="3200" dirty="0" err="1" smtClean="0"/>
              <a:t>did</a:t>
            </a:r>
            <a:r>
              <a:rPr lang="nl-NL" sz="3200" dirty="0" smtClean="0"/>
              <a:t> </a:t>
            </a:r>
            <a:r>
              <a:rPr lang="nl-NL" sz="3200" dirty="0" err="1" smtClean="0"/>
              <a:t>Carnapian</a:t>
            </a:r>
            <a:r>
              <a:rPr lang="nl-NL" sz="3200" dirty="0" smtClean="0"/>
              <a:t> </a:t>
            </a:r>
            <a:r>
              <a:rPr lang="nl-NL" sz="3200" dirty="0" err="1" smtClean="0"/>
              <a:t>deflationism</a:t>
            </a:r>
            <a:r>
              <a:rPr lang="nl-NL" sz="3200" dirty="0" smtClean="0"/>
              <a:t>                        </a:t>
            </a:r>
            <a:r>
              <a:rPr lang="nl-NL" sz="3200" dirty="0" err="1" smtClean="0"/>
              <a:t>loose</a:t>
            </a:r>
            <a:r>
              <a:rPr lang="nl-NL" sz="3200" dirty="0" smtClean="0"/>
              <a:t> </a:t>
            </a:r>
            <a:r>
              <a:rPr lang="nl-NL" sz="3200" dirty="0" err="1" smtClean="0"/>
              <a:t>ground</a:t>
            </a:r>
            <a:r>
              <a:rPr lang="nl-NL" sz="3200" dirty="0" smtClean="0"/>
              <a:t>?</a:t>
            </a:r>
            <a:endParaRPr lang="nl-NL" sz="3200" dirty="0"/>
          </a:p>
        </p:txBody>
      </p:sp>
      <p:sp>
        <p:nvSpPr>
          <p:cNvPr id="3" name="Content Placeholder 2"/>
          <p:cNvSpPr>
            <a:spLocks noGrp="1"/>
          </p:cNvSpPr>
          <p:nvPr>
            <p:ph idx="1"/>
          </p:nvPr>
        </p:nvSpPr>
        <p:spPr>
          <a:xfrm>
            <a:off x="395536" y="1412776"/>
            <a:ext cx="8496944" cy="720080"/>
          </a:xfrm>
        </p:spPr>
        <p:txBody>
          <a:bodyPr>
            <a:normAutofit/>
          </a:bodyPr>
          <a:lstStyle/>
          <a:p>
            <a:pPr>
              <a:buNone/>
            </a:pPr>
            <a:endParaRPr lang="nl-NL" sz="800" i="1" dirty="0" smtClean="0"/>
          </a:p>
          <a:p>
            <a:r>
              <a:rPr lang="nl-NL" sz="1800" dirty="0" smtClean="0"/>
              <a:t>Was </a:t>
            </a:r>
            <a:r>
              <a:rPr lang="nl-NL" sz="1800" dirty="0" err="1" smtClean="0"/>
              <a:t>it</a:t>
            </a:r>
            <a:r>
              <a:rPr lang="nl-NL" sz="1800" dirty="0" smtClean="0"/>
              <a:t> indeed </a:t>
            </a:r>
            <a:r>
              <a:rPr lang="nl-NL" sz="1800" dirty="0" err="1" smtClean="0"/>
              <a:t>Quine</a:t>
            </a:r>
            <a:r>
              <a:rPr lang="nl-NL" sz="1800" dirty="0" smtClean="0"/>
              <a:t> in 1948, as </a:t>
            </a:r>
            <a:r>
              <a:rPr lang="nl-NL" sz="1800" dirty="0" err="1" smtClean="0"/>
              <a:t>Putnam</a:t>
            </a:r>
            <a:r>
              <a:rPr lang="nl-NL" sz="1800" dirty="0" smtClean="0"/>
              <a:t> </a:t>
            </a:r>
            <a:r>
              <a:rPr lang="nl-NL" sz="1800" dirty="0" err="1" smtClean="0"/>
              <a:t>himself</a:t>
            </a:r>
            <a:r>
              <a:rPr lang="nl-NL" sz="1800" dirty="0" smtClean="0"/>
              <a:t> </a:t>
            </a:r>
            <a:r>
              <a:rPr lang="nl-NL" sz="1800" dirty="0" err="1" smtClean="0"/>
              <a:t>maintained</a:t>
            </a:r>
            <a:r>
              <a:rPr lang="nl-NL" sz="1800" dirty="0" smtClean="0"/>
              <a:t> in 2004?</a:t>
            </a:r>
          </a:p>
          <a:p>
            <a:endParaRPr lang="nl-NL" sz="8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Content Placeholder 2"/>
          <p:cNvSpPr txBox="1">
            <a:spLocks/>
          </p:cNvSpPr>
          <p:nvPr/>
        </p:nvSpPr>
        <p:spPr>
          <a:xfrm>
            <a:off x="395536" y="1915616"/>
            <a:ext cx="8496944" cy="100932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Amie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L.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Thomasson</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was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primairly</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due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Putnam</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himself</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others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who</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linked</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Carnap’s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deflationism</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quantifier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variance</a:t>
            </a:r>
            <a:r>
              <a:rPr lang="nl-NL" dirty="0" smtClean="0"/>
              <a:t> </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and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anti-realism</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395536" y="3070701"/>
            <a:ext cx="8352928" cy="646331"/>
          </a:xfrm>
          <a:prstGeom prst="rect">
            <a:avLst/>
          </a:prstGeom>
        </p:spPr>
        <p:txBody>
          <a:bodyPr wrap="square">
            <a:spAutoFit/>
          </a:bodyPr>
          <a:lstStyle/>
          <a:p>
            <a:pPr marL="342900" lvl="0" indent="-342900">
              <a:spcBef>
                <a:spcPct val="20000"/>
              </a:spcBef>
              <a:buFont typeface="Arial" pitchFamily="34" charset="0"/>
              <a:buChar char="•"/>
              <a:defRPr/>
            </a:pPr>
            <a:r>
              <a:rPr lang="nl-NL" dirty="0" smtClean="0"/>
              <a:t>For </a:t>
            </a:r>
            <a:r>
              <a:rPr lang="nl-NL" dirty="0" err="1" smtClean="0"/>
              <a:t>by</a:t>
            </a:r>
            <a:r>
              <a:rPr lang="nl-NL" dirty="0" smtClean="0"/>
              <a:t> </a:t>
            </a:r>
            <a:r>
              <a:rPr lang="nl-NL" dirty="0" err="1" smtClean="0"/>
              <a:t>doing</a:t>
            </a:r>
            <a:r>
              <a:rPr lang="nl-NL" dirty="0" smtClean="0"/>
              <a:t> </a:t>
            </a:r>
            <a:r>
              <a:rPr lang="nl-NL" dirty="0" err="1" smtClean="0"/>
              <a:t>so</a:t>
            </a:r>
            <a:r>
              <a:rPr lang="nl-NL" dirty="0" smtClean="0"/>
              <a:t> </a:t>
            </a:r>
            <a:r>
              <a:rPr lang="nl-NL" dirty="0" err="1" smtClean="0"/>
              <a:t>Putnam</a:t>
            </a:r>
            <a:r>
              <a:rPr lang="nl-NL" dirty="0" smtClean="0"/>
              <a:t> and </a:t>
            </a:r>
            <a:r>
              <a:rPr lang="nl-NL" dirty="0" err="1" smtClean="0"/>
              <a:t>others</a:t>
            </a:r>
            <a:r>
              <a:rPr lang="nl-NL" dirty="0" smtClean="0"/>
              <a:t> made </a:t>
            </a:r>
            <a:r>
              <a:rPr lang="nl-NL" dirty="0" err="1" smtClean="0"/>
              <a:t>Carnap’s</a:t>
            </a:r>
            <a:r>
              <a:rPr lang="nl-NL" dirty="0" smtClean="0"/>
              <a:t> </a:t>
            </a:r>
            <a:r>
              <a:rPr lang="nl-NL" dirty="0" err="1" smtClean="0"/>
              <a:t>position</a:t>
            </a:r>
            <a:r>
              <a:rPr lang="nl-NL" dirty="0" smtClean="0"/>
              <a:t> </a:t>
            </a:r>
            <a:r>
              <a:rPr lang="nl-NL" dirty="0" err="1" smtClean="0"/>
              <a:t>quite</a:t>
            </a:r>
            <a:r>
              <a:rPr lang="nl-NL" dirty="0" smtClean="0"/>
              <a:t> </a:t>
            </a:r>
            <a:r>
              <a:rPr lang="nl-NL" dirty="0" err="1" smtClean="0"/>
              <a:t>unattractive</a:t>
            </a:r>
            <a:r>
              <a:rPr lang="nl-NL" dirty="0" smtClean="0"/>
              <a:t> </a:t>
            </a:r>
            <a:r>
              <a:rPr lang="nl-NL" dirty="0" err="1" smtClean="0"/>
              <a:t>for</a:t>
            </a:r>
            <a:r>
              <a:rPr lang="nl-NL" dirty="0" smtClean="0"/>
              <a:t> </a:t>
            </a:r>
            <a:r>
              <a:rPr lang="nl-NL" dirty="0" err="1" smtClean="0"/>
              <a:t>metaphysicians</a:t>
            </a:r>
            <a:endParaRPr lang="nl-NL" dirty="0" smtClean="0"/>
          </a:p>
        </p:txBody>
      </p:sp>
      <p:sp>
        <p:nvSpPr>
          <p:cNvPr id="2054" name="AutoShape 6" descr="data:image/jpeg;base64,/9j/4AAQSkZJRgABAQAAAQABAAD/2wCEAAkGBxQTEhQUExQUFhUXGRsbGBcYFRgYGhcYHRodGiAYFxgYHCggGR0lHRoYITEiJSkrLi4uGB8zODMsNygtLiwBCgoKBQUFDgUFDisZExkrKysrKysrKysrKysrKysrKysrKysrKysrKysrKysrKysrKysrKysrKysrKysrKysrK//AABEIANQAoAMBIgACEQEDEQH/xAAcAAACAgMBAQAAAAAAAAAAAAACAwQGAAEHBQj/xAA9EAABAwIDBQYFAwMDAwUAAAABAAIRAyEEMUEFElFh8AZxgZGhsQcTIsHhMtHxFCNSM0JyYoLCFRdDkrL/xAAUAQEAAAAAAAAAAAAAAAAAAAAA/8QAFBEBAAAAAAAAAAAAAAAAAAAAAP/aAAwDAQACEQMRAD8AuDHEER+2fXqnsIBIOXXko9OLeV/C/wDCbbT36ugk02g55x7+0pjmjjfrryUUOA5eFuM9WTKbxbkgcHcPcaeHrpzQlwmT7+uSym8ZQ3rv8rrKjQcvx16oDbXB1NuphJx2Pp0ml1RwDROZ67vJQtqY9tJhfaB69y452l23UxLjvH6RdrUFj7RfEJ7yRRlrZMHUjjf2VNxm031DvOcT4z5KHuoXUjnFkHp0Ns1WfpqPEcHED3XRexvbbfinXcJ0P7933XJiwjNPZVIggwePBB9Gvg/ut/SB17wuVdle3jmFtLEEluQfOXDe5ZXXUKFYOALYIOUajlHgga4NInX08kms1o4/t1xTRECR13rTqg4dZ/lBHqACJ1WhB79Eyo+Mhn+UsEaoMY0RKXVpN9rKY0jh5DryQ1KjeHp1ZAtrAbxfrz9JQuaBYA8NdFIY8weHn1KIibRbrj1cIEU3cjqckTyeEdeo6hE3e+/XqjveR6/jqECd64y7o48tFG2hjBTaXuNhYk/upFSdfG35XM/iXt0l4w7TEAl8cDkEEftH2mOId8ukSQbRnPIdWXkbT7PVaVMPcPCJgZ9dy9n4bbF+a99UizIaBzM3XU62zGvEEdc58PVB85hh1yTWh5P0g+AXbv8A29w5cSBAMmPt3Zr2cJ2do02gNpt74F0HAKey6rsmHy468wp7+zNYCSw9+i72zCNAs0AdwCj4jDjly+33QfOuIwjmfqBA/ZWnsN2vdhnfKqEuonKT/pk6jkde4K69o9l03scC2x8DbUd3rZcjxmGdSeWmQdNJQfQzHggEX4dyF8qqfDDHOq4Usdf5Z3R/xNx9wreWoABPBA6cyEUfjrj+VlRhcMx1ZAArclovz9ua0+m4eGnFJ3zeCEDqZdOfPqMlKa8jmM8vVLp0gdTE2/EH2+yaKMZG59+SDW6Rb3utPaRmfzkthvXXV1hjiPTKOvVAkkkLgvaNxOMrb+fzHA35wL90Lv5ZY317uuoXEPiJhPl4+qYgPh/mPwg6Z2Aw4ZhWaB28fOyuFJ1tOuvRVDsZVH9LQOY3b8zP8+atFJ97EfZBPa0QLrNyNRdBQ70wi0IExmomIYePXUr0N26VWphBWNrUpEHnzsOAK5P2tpQ5rtcj15+S7LtKnw/Piuc9uNntLJGh60z/AHQeh8H8J9GIqcXNb/8AUE/+R/C6IWn+fKFTvhRhy3BF7snPcRyAgTfuPmryANEER7MpKW905WUytCRu9ddWQRqzbcOJ+yiPpzqptZgju1UaqB4DrrxQTaLhlnf8/b0KkNi88B6/wltIJyv4a9apu/y1zjyKDX02/fh/I8wtVKbQfXrxR0nzaCOHXL7oieR9Dy61QJaACuXfGTBO3qFYCWwWEi8OmQJ5ifJdUcSPt9/3XndodlNxVCpRdYOFj/i4ZHwMIKZ8NtoB2GDNW29fzrkr9RAjn1HsuP8AYis7C4urQqgAiQe9vCeRt36LpWI238vJt4mcoH3vpy5oLHTcLZjzhH83X7yuZbZ7fuZvUyyIdH0kSdcvHLXivBw/b/EEw05zutcZJMZAgXnLvQdodVAkn14Kudou1dGgDLhvRYC99AevJJAxGIoNcKgp72Q3STGuoibZLmdbs7WrViwSTvGXnI/VG8ONuHBB6GM7cVajv9jWk6EkgX4wD5DRRau0TVLqZO8SCA64nncW8Y01U+r2FZTk7z3yIEjdAOpMSTPhHNJwXZ4gPJeQG/SLQSYkjPKSOggbsbbuJFbDUmO3WNLae40QIGZMzc3K62HXXKexWGDsZLoO43eHeYHeunNqW7kEs+Ci1Y8fbvTxV/i6TVcUCKrlHe21+uv3UyrUjMe6Q909ceggl0n3mJnrrPNNDjnB6ukUgTHXkmAEcbZiUBNkGI8PXjbq4THOMXv1wSmhxI/GXUpsGD39QgFxcVDx1aoym91Nm+8CQ2d3eIvE8fBOqAjr7rTnHrrmEFBxm1sNiyx1SlUwuJY6J4mBLQ6PqseANlL2zsZ9dsAyLhrg7dF+JAInIRkRqIAVj2hs5lUBr43NRwdofPylR9nVvlPfTcZ3TaYu3MHy9kFY2d2DwpEOBqcXF7mmbyCAbGZnuVhobDpU2kU6TGktLRDb5cTcxn5r0GbPYXOc0EOcZcd5wk5TeQLQMtBwUw0Q0EnMCNTz8BPCyAMIwN+kARw07l4NT6K26YaTdjoHIEXzGXop3/rFFr2/MqtDnZAm/Kyrva/tfTaA2iWuqAwQTbd1n0QWDE4WofqduFucBpnjEucROYy8lUe0+NNNu5u7oEx38eZvK93s/to18MHOs5tnTx4+IKrnaeqHA7x49ckEn4e0f7lV5FgxoB0kmYnjl4FXtp+3XJVHsRtOiKAY+rTY6TAcQCQYKt1Jod+mDOV59kB03WRb05d6FtOBmfuhJt7WQZUYSYy664pZkWsnMZItl9u/VJdRIt6eyCZTbAF+7XoJ+6Dn0R7zbuUQRfn1qnNAm3Lw/bRAZpRkZ66uieDxnrq6h47aFKgwvqv3QMyT6Rx9VQ+0HxTaDu4alvf9byQPBoF/MFBfcTVaxpLnhoGpMe6q+0e2+DpWFTeI/wAD6TkuT7X2zWxLt+s8u4DQdwC8x4sg6xS+JGFcSHtqAcc/PrRAO09CvWDaTj+m5MgHgQuWtIjKybs+uWuLwSCPWdEHdcLWIGdu/wBOafWcHCBFzc8OvDNUXYHaEPbGXETkvXxW0yxhLRvGNDn4xbvQStudmcLXO+5kviCWkiecCxPNUXa/YytRJc0j5Whc4NPcZ9F7FLaGKc2XOp0N4/qcC94b/wAJEGOc8gou0cHQMHE42pVa2+5AZB83HyQebsLbXyN6i+Ic6R9QsconIzb0UfbdcuP591vZ+HZWqudSpBjGic55BRdt/VULQB9I9IzMaWQeJjXS4zeLeS1hNoVaX+nUezk1xA8RkkPdeUBKCx4XtxjWf/MXDg4A5KzbM+J1QECvSa4cWmD5Fc3BTx1zQdz2L2wwmIdDahY7RrjCsL6YPWi+aZXv7C7YYnDWDi9n+LyT5HRB3cn7+f72UTam2GUKbqjzAbf8H0UkvsdRZUL4uYiKdFgI+ouJvoIyjvz5oKR2o28/F1d536QYY3/EcTzK8lonq6GvlpHWSNzrc4sgGob8kFQ2ROyQNKDGLbBpyPiipC5iLe6ZaefKEA0cQ5hLmm+o4jqV7+ztv3DatozmRfmD4qvsF8pHPqyvWG2GzaeFDwQzE0QGuJsHwLbw0kQZQe7hnYeuwb8PafEHXz5ZpOI2Ts6lf+naTl9RJ8hK5ziMHicI8iHNPd9uslHFStWcBLnH2/ZBedudoKdNop0WtF7NaLTp3/sF41eh8nDVC673g7x0kmIHITfjbgE3ZGyvlgkwXnN17dccyvP7XYoANp6m7vt9/JBWiUJWytNCBlNiaRCwiFpxkIBfotrI0WgUH0c5+6CXECBx879Cy4v2t25/U4l9Rh+hsNZzjWOZvCvfxIxxp4Mjeh1Q7tjoc+ZtafRchDskDHX8+9adlzCGoIynmgfU1QS8RStmPv4pINp+yEmYQuMZaIJVKN22mffyRkDVRKB/iOoUl0DIR90G2RM+Pivd7C7VNDGNEw2t9Dr6/wC3xmR/3KvuM36/P4S6r8jqDnw7kHce0WMo0qDqldgeBYNObnaNB0+y5VsjHn5xa/dAqusRaHHJt/8AboJXv9qsR/WvoMp1BDaD6xbn9Ufp5EAO8yqDjKwc2Blx/ZBeq7SJFwde/qVQcfiPmVHO0JtyCumK2t83BirB+buljjxcLEn0KozKRJQCpDGwtMowiJQKrVNOvJHQOiBw15oXIGShe660SOCFuaC6/ETa4rVm02mRTkGP8jnbkLeaqRELTnEmcycydSik5oNOeQlusjcMo8lHKCaz9KVuyUTMp4JJN0EsxoFhQh3FEw9ce5AdM2g+CVWylMadbIa+qCVs/GbnzA0Dfe0AOmCwTeP+QMKHVYGEHQgoadaIPJTZkAGMkE7C7XY3COohoL3Pz4Mj3yC8VpzQOYWu9k5rblALutEoQmPYtOGiBW7qlHMDq6e5plR4koDS2hMhDu3QPN1lR/ULAM0shBjzqEBMpjzexS3NhBJogkdXS9ZTGm1kBQHKaMkDGJlM+9uSDANVtzZGaJljf29lqOigjFp3ZR4apFjloioD6SO/wQU6W8zmMkG3uLjyCbSzPol07N7yfBbpG5QETxQNCe7IlDAnVAktsSogCm1su9R25oMeEAF014EIGoNl1kIKx5C1KDN+yEddyxX7G7JpUNkNfu/3Ku65zjmZNhyEIKPTK3VMnn7fsgBhMpm6BrHQIRMAShwhNnQICIuNUqoc0+m5Lq8wgTRNkVF+6SOKWzUIwySgYSgo5rYK3RF0DXuWmxBz4d6wBC9yBbtTwslNejJslxCAiUErUrQKAStA8U/dCJtNAWzsA6vVZSp/qeYHLn3ASfBdF+Jg+XhaNIZB4aP+1qomy9p1MM/fpHddETANipe2+0VbFtY2ru/SSQQINxqMkHiEIwtFq2UDBxsjaYM9eaBqIZFBIDsxCQ8pgNh+61ToueQ1jXOccg0FxPcBdAim3NG5e7hex2MdP9ot5uIH3JXo4X4e4lx+p1Jg5uLifBoQVJrY71jCrHtXsZXojeBZVGu4b+RifBVvlkeCA95Kfn0UZyCjuuUBvQOC2GlYW80CnBaCPcWWQMlaFihBRM670BZomBYCPHzWpvI/hA0tOqxtG3D7rGHw6umNHK/FAD6UdSh+WU8CBPXgF73YrYwxeJDX/wCm36nDQgZA95I6KDzuyjaX9VTFbd3LwCRBcMhe3gux4DZ7Gf3G02sJEfSxrbWtICk1aFOm0BjGMkgfS0CddFlJ4cYmwPXcg0aMtO9HP8pNXB2nKdeXOc/FSt4VNbDxn7JeKxLZ3GQXRfgBOvr3wUHmVK72WAETEHxvkvE2zsSnWbvuY2TqLHjIOfurJSwu4253jxI9hoFWdsY0se5wO6Iy+8HwQVDGdlalzR/uAXIsHDv0K8nBbJqPeGua9jY3nHdMxy56RzXTNlYveMAQXCTAJjTwvoeaRj6jKby2B9NwDrTJuLf45jiJQVZ/ZysWhtGmDzdA99V4G0tnVqB3arC0nI6HuIXWMCA4vYHDebpIuI/VBzH7KPjGg/RWaHU7lwImwEoOQOM9yGyZi27rnN4GP5SZQFTN44lbYsWINAp9I6LSxA94y5/lBSdn1wW1iAarzYK9fCsxVqn/AKWj1KxYg6PUAcWhwBVbFQj5tzYuv3Rn5rFiB+CqkUWkG/yw7xgpOyHn5LXSd6pLnHnJEDgIaFixAFPFvq1xScSG7riYsSRGvit47ZVJ4MsAg2IscyM9fFYsQQ+y/wBT3TpuD0JXl9rqh/qWdz//AMrFiCB2Orl2JpE57keAgeysm2nk0qrtQGjwc6CsWIOV7SdNRx5qKtrEH//Z">
            <a:hlinkClick r:id="rId2"/>
          </p:cNvPr>
          <p:cNvSpPr>
            <a:spLocks noChangeAspect="1" noChangeArrowheads="1"/>
          </p:cNvSpPr>
          <p:nvPr/>
        </p:nvSpPr>
        <p:spPr bwMode="auto">
          <a:xfrm>
            <a:off x="28575" y="-1211263"/>
            <a:ext cx="1905000" cy="2524126"/>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2056" name="AutoShape 8" descr="data:image/jpeg;base64,/9j/4AAQSkZJRgABAQAAAQABAAD/2wCEAAkGBxQTEhQUExQUFhUXGRsbGBcYFRgYGhcYHRodGiAYFxgYHCggGR0lHRoYITEiJSkrLi4uGB8zODMsNygtLiwBCgoKBQUFDgUFDisZExkrKysrKysrKysrKysrKysrKysrKysrKysrKysrKysrKysrKysrKysrKysrKysrKysrK//AABEIANQAoAMBIgACEQEDEQH/xAAcAAACAgMBAQAAAAAAAAAAAAACAwQGAAEHBQj/xAA9EAABAwIDBQYFAwMDAwUAAAABAAIRAyEEMUEFElFh8AZxgZGhsQcTIsHhMtHxFCNSM0JyYoLCFRdDkrL/xAAUAQEAAAAAAAAAAAAAAAAAAAAA/8QAFBEBAAAAAAAAAAAAAAAAAAAAAP/aAAwDAQACEQMRAD8AuDHEER+2fXqnsIBIOXXko9OLeV/C/wDCbbT36ugk02g55x7+0pjmjjfrryUUOA5eFuM9WTKbxbkgcHcPcaeHrpzQlwmT7+uSym8ZQ3rv8rrKjQcvx16oDbXB1NuphJx2Pp0ml1RwDROZ67vJQtqY9tJhfaB69y452l23UxLjvH6RdrUFj7RfEJ7yRRlrZMHUjjf2VNxm031DvOcT4z5KHuoXUjnFkHp0Ns1WfpqPEcHED3XRexvbbfinXcJ0P7933XJiwjNPZVIggwePBB9Gvg/ut/SB17wuVdle3jmFtLEEluQfOXDe5ZXXUKFYOALYIOUajlHgga4NInX08kms1o4/t1xTRECR13rTqg4dZ/lBHqACJ1WhB79Eyo+Mhn+UsEaoMY0RKXVpN9rKY0jh5DryQ1KjeHp1ZAtrAbxfrz9JQuaBYA8NdFIY8weHn1KIibRbrj1cIEU3cjqckTyeEdeo6hE3e+/XqjveR6/jqECd64y7o48tFG2hjBTaXuNhYk/upFSdfG35XM/iXt0l4w7TEAl8cDkEEftH2mOId8ukSQbRnPIdWXkbT7PVaVMPcPCJgZ9dy9n4bbF+a99UizIaBzM3XU62zGvEEdc58PVB85hh1yTWh5P0g+AXbv8A29w5cSBAMmPt3Zr2cJ2do02gNpt74F0HAKey6rsmHy468wp7+zNYCSw9+i72zCNAs0AdwCj4jDjly+33QfOuIwjmfqBA/ZWnsN2vdhnfKqEuonKT/pk6jkde4K69o9l03scC2x8DbUd3rZcjxmGdSeWmQdNJQfQzHggEX4dyF8qqfDDHOq4Usdf5Z3R/xNx9wreWoABPBA6cyEUfjrj+VlRhcMx1ZAArclovz9ua0+m4eGnFJ3zeCEDqZdOfPqMlKa8jmM8vVLp0gdTE2/EH2+yaKMZG59+SDW6Rb3utPaRmfzkthvXXV1hjiPTKOvVAkkkLgvaNxOMrb+fzHA35wL90Lv5ZY317uuoXEPiJhPl4+qYgPh/mPwg6Z2Aw4ZhWaB28fOyuFJ1tOuvRVDsZVH9LQOY3b8zP8+atFJ97EfZBPa0QLrNyNRdBQ70wi0IExmomIYePXUr0N26VWphBWNrUpEHnzsOAK5P2tpQ5rtcj15+S7LtKnw/Piuc9uNntLJGh60z/AHQeh8H8J9GIqcXNb/8AUE/+R/C6IWn+fKFTvhRhy3BF7snPcRyAgTfuPmryANEER7MpKW905WUytCRu9ddWQRqzbcOJ+yiPpzqptZgju1UaqB4DrrxQTaLhlnf8/b0KkNi88B6/wltIJyv4a9apu/y1zjyKDX02/fh/I8wtVKbQfXrxR0nzaCOHXL7oieR9Dy61QJaACuXfGTBO3qFYCWwWEi8OmQJ5ifJdUcSPt9/3XndodlNxVCpRdYOFj/i4ZHwMIKZ8NtoB2GDNW29fzrkr9RAjn1HsuP8AYis7C4urQqgAiQe9vCeRt36LpWI238vJt4mcoH3vpy5oLHTcLZjzhH83X7yuZbZ7fuZvUyyIdH0kSdcvHLXivBw/b/EEw05zutcZJMZAgXnLvQdodVAkn14Kudou1dGgDLhvRYC99AevJJAxGIoNcKgp72Q3STGuoibZLmdbs7WrViwSTvGXnI/VG8ONuHBB6GM7cVajv9jWk6EkgX4wD5DRRau0TVLqZO8SCA64nncW8Y01U+r2FZTk7z3yIEjdAOpMSTPhHNJwXZ4gPJeQG/SLQSYkjPKSOggbsbbuJFbDUmO3WNLae40QIGZMzc3K62HXXKexWGDsZLoO43eHeYHeunNqW7kEs+Ci1Y8fbvTxV/i6TVcUCKrlHe21+uv3UyrUjMe6Q909ceggl0n3mJnrrPNNDjnB6ukUgTHXkmAEcbZiUBNkGI8PXjbq4THOMXv1wSmhxI/GXUpsGD39QgFxcVDx1aoym91Nm+8CQ2d3eIvE8fBOqAjr7rTnHrrmEFBxm1sNiyx1SlUwuJY6J4mBLQ6PqseANlL2zsZ9dsAyLhrg7dF+JAInIRkRqIAVj2hs5lUBr43NRwdofPylR9nVvlPfTcZ3TaYu3MHy9kFY2d2DwpEOBqcXF7mmbyCAbGZnuVhobDpU2kU6TGktLRDb5cTcxn5r0GbPYXOc0EOcZcd5wk5TeQLQMtBwUw0Q0EnMCNTz8BPCyAMIwN+kARw07l4NT6K26YaTdjoHIEXzGXop3/rFFr2/MqtDnZAm/Kyrva/tfTaA2iWuqAwQTbd1n0QWDE4WofqduFucBpnjEucROYy8lUe0+NNNu5u7oEx38eZvK93s/to18MHOs5tnTx4+IKrnaeqHA7x49ckEn4e0f7lV5FgxoB0kmYnjl4FXtp+3XJVHsRtOiKAY+rTY6TAcQCQYKt1Jod+mDOV59kB03WRb05d6FtOBmfuhJt7WQZUYSYy664pZkWsnMZItl9u/VJdRIt6eyCZTbAF+7XoJ+6Dn0R7zbuUQRfn1qnNAm3Lw/bRAZpRkZ66uieDxnrq6h47aFKgwvqv3QMyT6Rx9VQ+0HxTaDu4alvf9byQPBoF/MFBfcTVaxpLnhoGpMe6q+0e2+DpWFTeI/wAD6TkuT7X2zWxLt+s8u4DQdwC8x4sg6xS+JGFcSHtqAcc/PrRAO09CvWDaTj+m5MgHgQuWtIjKybs+uWuLwSCPWdEHdcLWIGdu/wBOafWcHCBFzc8OvDNUXYHaEPbGXETkvXxW0yxhLRvGNDn4xbvQStudmcLXO+5kviCWkiecCxPNUXa/YytRJc0j5Whc4NPcZ9F7FLaGKc2XOp0N4/qcC94b/wAJEGOc8gou0cHQMHE42pVa2+5AZB83HyQebsLbXyN6i+Ic6R9QsconIzb0UfbdcuP591vZ+HZWqudSpBjGic55BRdt/VULQB9I9IzMaWQeJjXS4zeLeS1hNoVaX+nUezk1xA8RkkPdeUBKCx4XtxjWf/MXDg4A5KzbM+J1QECvSa4cWmD5Fc3BTx1zQdz2L2wwmIdDahY7RrjCsL6YPWi+aZXv7C7YYnDWDi9n+LyT5HRB3cn7+f72UTam2GUKbqjzAbf8H0UkvsdRZUL4uYiKdFgI+ouJvoIyjvz5oKR2o28/F1d536QYY3/EcTzK8lonq6GvlpHWSNzrc4sgGob8kFQ2ROyQNKDGLbBpyPiipC5iLe6ZaefKEA0cQ5hLmm+o4jqV7+ztv3DatozmRfmD4qvsF8pHPqyvWG2GzaeFDwQzE0QGuJsHwLbw0kQZQe7hnYeuwb8PafEHXz5ZpOI2Ts6lf+naTl9RJ8hK5ziMHicI8iHNPd9uslHFStWcBLnH2/ZBedudoKdNop0WtF7NaLTp3/sF41eh8nDVC673g7x0kmIHITfjbgE3ZGyvlgkwXnN17dccyvP7XYoANp6m7vt9/JBWiUJWytNCBlNiaRCwiFpxkIBfotrI0WgUH0c5+6CXECBx879Cy4v2t25/U4l9Rh+hsNZzjWOZvCvfxIxxp4Mjeh1Q7tjoc+ZtafRchDskDHX8+9adlzCGoIynmgfU1QS8RStmPv4pINp+yEmYQuMZaIJVKN22mffyRkDVRKB/iOoUl0DIR90G2RM+Pivd7C7VNDGNEw2t9Dr6/wC3xmR/3KvuM36/P4S6r8jqDnw7kHce0WMo0qDqldgeBYNObnaNB0+y5VsjHn5xa/dAqusRaHHJt/8AboJXv9qsR/WvoMp1BDaD6xbn9Ufp5EAO8yqDjKwc2Blx/ZBeq7SJFwde/qVQcfiPmVHO0JtyCumK2t83BirB+buljjxcLEn0KozKRJQCpDGwtMowiJQKrVNOvJHQOiBw15oXIGShe660SOCFuaC6/ETa4rVm02mRTkGP8jnbkLeaqRELTnEmcycydSik5oNOeQlusjcMo8lHKCaz9KVuyUTMp4JJN0EsxoFhQh3FEw9ce5AdM2g+CVWylMadbIa+qCVs/GbnzA0Dfe0AOmCwTeP+QMKHVYGEHQgoadaIPJTZkAGMkE7C7XY3COohoL3Pz4Mj3yC8VpzQOYWu9k5rblALutEoQmPYtOGiBW7qlHMDq6e5plR4koDS2hMhDu3QPN1lR/ULAM0shBjzqEBMpjzexS3NhBJogkdXS9ZTGm1kBQHKaMkDGJlM+9uSDANVtzZGaJljf29lqOigjFp3ZR4apFjloioD6SO/wQU6W8zmMkG3uLjyCbSzPol07N7yfBbpG5QETxQNCe7IlDAnVAktsSogCm1su9R25oMeEAF014EIGoNl1kIKx5C1KDN+yEddyxX7G7JpUNkNfu/3Ku65zjmZNhyEIKPTK3VMnn7fsgBhMpm6BrHQIRMAShwhNnQICIuNUqoc0+m5Lq8wgTRNkVF+6SOKWzUIwySgYSgo5rYK3RF0DXuWmxBz4d6wBC9yBbtTwslNejJslxCAiUErUrQKAStA8U/dCJtNAWzsA6vVZSp/qeYHLn3ASfBdF+Jg+XhaNIZB4aP+1qomy9p1MM/fpHddETANipe2+0VbFtY2ru/SSQQINxqMkHiEIwtFq2UDBxsjaYM9eaBqIZFBIDsxCQ8pgNh+61ToueQ1jXOccg0FxPcBdAim3NG5e7hex2MdP9ot5uIH3JXo4X4e4lx+p1Jg5uLifBoQVJrY71jCrHtXsZXojeBZVGu4b+RifBVvlkeCA95Kfn0UZyCjuuUBvQOC2GlYW80CnBaCPcWWQMlaFihBRM670BZomBYCPHzWpvI/hA0tOqxtG3D7rGHw6umNHK/FAD6UdSh+WU8CBPXgF73YrYwxeJDX/wCm36nDQgZA95I6KDzuyjaX9VTFbd3LwCRBcMhe3gux4DZ7Gf3G02sJEfSxrbWtICk1aFOm0BjGMkgfS0CddFlJ4cYmwPXcg0aMtO9HP8pNXB2nKdeXOc/FSt4VNbDxn7JeKxLZ3GQXRfgBOvr3wUHmVK72WAETEHxvkvE2zsSnWbvuY2TqLHjIOfurJSwu4253jxI9hoFWdsY0se5wO6Iy+8HwQVDGdlalzR/uAXIsHDv0K8nBbJqPeGua9jY3nHdMxy56RzXTNlYveMAQXCTAJjTwvoeaRj6jKby2B9NwDrTJuLf45jiJQVZ/ZysWhtGmDzdA99V4G0tnVqB3arC0nI6HuIXWMCA4vYHDebpIuI/VBzH7KPjGg/RWaHU7lwImwEoOQOM9yGyZi27rnN4GP5SZQFTN44lbYsWINAp9I6LSxA94y5/lBSdn1wW1iAarzYK9fCsxVqn/AKWj1KxYg6PUAcWhwBVbFQj5tzYuv3Rn5rFiB+CqkUWkG/yw7xgpOyHn5LXSd6pLnHnJEDgIaFixAFPFvq1xScSG7riYsSRGvit47ZVJ4MsAg2IscyM9fFYsQQ+y/wBT3TpuD0JXl9rqh/qWdz//AMrFiCB2Orl2JpE57keAgeysm2nk0qrtQGjwc6CsWIOV7SdNRx5qKtrEH//Z">
            <a:hlinkClick r:id="rId2"/>
          </p:cNvPr>
          <p:cNvSpPr>
            <a:spLocks noChangeAspect="1" noChangeArrowheads="1"/>
          </p:cNvSpPr>
          <p:nvPr/>
        </p:nvSpPr>
        <p:spPr bwMode="auto">
          <a:xfrm>
            <a:off x="28575" y="-1211263"/>
            <a:ext cx="1905000" cy="2524126"/>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2062" name="AutoShape 14" descr="data:image/jpeg;base64,/9j/4AAQSkZJRgABAQAAAQABAAD/2wCEAAkGBhQSERUUEhQVFBUVFxUWFxgUFBUUFBcYFBUVFRcXFBUXHCYeFxkjGhQUHy8gJCcpLCwsFR4xNTAqNSYrLCkBCQoKDgwOGg8PGikcHyQsLCwsLCwpLCwsLCksLCwsLCksLCwsLCksKSwpLCwsLCkpKSksLCwpLCksLCwpLCwsLP/AABEIAQ4AuwMBIgACEQEDEQH/xAAcAAACAwEBAQEAAAAAAAAAAAAEBQIDBgEHAAj/xABCEAABAwIDBQUGAwcDAgcAAAABAAIRAyEEEjEFQVFhcQYigZGxEzKhwdHwI3LhFEJSYoKSsgck8RXSFjNTc4Oiwv/EABkBAAMBAQEAAAAAAAAAAAAAAAECAwQABf/EACURAAICAgIBBAIDAAAAAAAAAAABAhEDMRIhQQQTMlEiYTNCkf/aAAwDAQACEQMRAD8A89pvgJxsvtHWokAPLm/wuJI8P4fBBbbwYp1CG+67vN5Ai48DKGp3A6LC7i+iHTVnqmzNsCo0Oadfu/NW4zK9pBgg2IIkEcwvOthbWNM5SYa7Q8D9CtnhNqN/eWqGS1TISTixbh8GaNfPRhhaZaWtAIsRAtwkeKb4nGF73OmWOJylzALE2kESDEWN0o7QVTTh9NwIMy2dQYF26xpfnqldLaRPukt/lJlvg76+anyinTZZZXWjSVMwAuPAD6KukXE3KRt2sWmCYPA/RMtmbXa5waTDjoOPQ8eSdorHInsavBaxzjJgHraUJg8fnn8Nwy9PvemL3d3igaWJAJIsPLp8laEbDJ0XMxAcYDTumYETfiqdtNJouY1rpdlAMAj3gbwTulFbNfmEuDZBkWuDob/2qiviSW23QFVYIyVsR5GnRZi2ZqtPhmJP9rgPVFsoifH0QFau4VGAGAe662ojMBy7wb5JiTPjI8zHzWakWQvxFMOgjQ5j5kEeqrq0YzEcj6ozFjvGOEDzP0VGI0PT5j6oJBZzBY/EE+yz/wC3u4tGW74bBJ13aaIh9KD980JgHxUA/lKbuFvJdKCpCx8i2o0g31zfL/hTpuJA6nXqdVPFan8w/wAVKk0ZR+ZCULQyYDVw7v2hpnuFpaRO+WkW5AOvzTD9l+/6VRUd+Mwc/kiW+++2mXf1/RPxVIAHTp9yeAajaRECSgWn8Pxb8la19k3FAsxG38Me6Y92Z6GPgktR0Nt93WudtWi8Xe0W3h3pCRbUwdME5XtBEy2fRYp03aMkH4Yse6B98Qi6ePqAQHuEcHEWQzRYKQCQsGYeqS4SZk3k8dZKnRqXQIHBFOaRrv0IuD98FOSFaG+Lwf4YcSG7gSCReTBi8WN4KBZ2fr1Wl4NOGkX9oDc6RlkzY8NFbiNomoxjNGsGkySd7j92VVIkGRY8RYroZXFUxTUbIrVgwMrw4jR7TM8nb5571ViLiBvMdb/DQKGy8a5xyuvMwd8xv4oqjhjlk2BJImZMO3Rutv4L0cGSM4umU5LZZswGQRGXKetso9VGoO7A/enzBsOdpKr9syhmLiYN+60ugEnWBbRUU8Y11Rha8EQY5knTryWxSXGhemwjEE+1pz/GY/td8k6pXIHQf/ZJMW6KlH8//wCXJs5330KyGgjVPeMcvn9VTiHenzC+Lrnw/wAQVW18saeUeX/CBxVhX/jst+45OybeXqs/TMYmmP5X+hT8aJ3pAQFX1PUf4hXUnd3TQqjEanw6aKbHjKZ48ehQ8BBC/wD3NMdf8SjMPUzPq+XDed/mlxd/u6fR3+JV2zny6pzn1KZAPmnuf2+imKip/c/tUmuRAedZoaDy+ZUHVCZJuSZPiubvD5lQoOkeAXmkybnd374wrsOyWjxChToFwytEkn5z5I2lhiyGuEGfsoNOrAV0mK8sX2SFYAotgZRTJaZFjxC3vZSvgMUBRxVBtOruq03vZ7QzoWjuh3w4ALEOprrAipV4sF1o9Rpf6f8Asaj3Z81CDlNg+8iDaCRxFuhslm2MEM93EWDReLNAaBB5BJsFt+vUo+yqhuIpsILRWaX5CP4TIJtuJ32heh0NlYfG0GCq3McrT3CaeU5QMoNrDS43K+NxXxO6f6PM8ZgaRMe2E/mafPgl+H2DXLw6kwvAN3NjJbeXaAjqvSMB2LoU6QeMKaVSTLalQYhw4EkEsEi9tJV4qVKgyQO7a7mt3q7nFaDxpmP2jhHe0YbANcT8CFbXxsCwnxWlx3YvE1Wy0MG/3rlZ6p2RrNcRVOTrfy4o+45BuYprbTiYuY0A5RruVNGpVc3XKATbXdKY4nYQbMSfGEvr0HtFp6H6o3Ye1tWFUa7hiKYcQ7PmM5RIytgZY0HFaEGxWI/a3hwMXGh3joUywPaFwMPuDv1I5qipKjll77HOKNz4LgfaOZ+q5XMmZ3BcHz+SJYX1Xf7ml0f/AIlEbNd33dD6oOu+MRS3Wqf4lXYRlUS5lNzgbTBDf7tF3JJdiSdbLnDu9AFWailDg3vADjds+qEdjWby6f8A26n/AGoe7En7iZhmGyqwh9fqp38eCrpUrnfHhzWNK0NQ/wBgD8WOId8voj9tUstRp4tafiR8lmqVeHA/f3dPamKNVoJMkCJ5DRGX8dE3srfTgq3D4Q1HZW6wT1gTC68SAeSY9lADiQHRGV+pIGnELNGNySAK2CbHUKLqS0XazY/sne1Y2GmzgDIB49D69UpFORIXTi4umcOuztVtRpBGXIBO+x3jxla/YOdzopi07+9b8oEDxlZHYGz2gy46xYb44re4DtEKTcrGgcmj159VaEKNUMCSuRo2YKwL5tFo+qTbcxtP/wBMgjf3B8ZlA7S7VvLbODekT4nQLGbSxheTmc4zzInlxPkrKBakNttdsamUtGJcyf4SM3TMLjwWXHaQMIzS8c3TPM8UDicPJhrBPiY5kzZKnYB53T0sFSmTpG8w+3vbN7kN8PkEHjHu3meoI/RJ8Js2qxuak4tO9s2RVPaj/dqiOZ0RcbCCVakyNCEvrVY5JninA8ORS6tg/aGBGbgbIL6I5MS2hvsbaXtGEE3ZA8BofvgtBhMNmEmYBjS5sLD6rL9nNk+zc4vfBgwwFryYvctMAT430Tr/AKi5ti4kcCSR+iSWZJUReSlSHAxDad2MaCNDAzeBN/igcTtd7j3pPiqaeOY6xMdbfFEDCWmJ56qMpvxozNt7BKj5CW1KNymOJoFtxfkhg8KMly0cYE2KjT95/Uf4hdq2vuXKR7zucegWyHR6MUfDejtj1e/BNiPjr8ihXNt4qLXlpzDUEFK14IT2aQWkHd81Ds3tNgrzU7oJfT5AzDZ5QPivqlQOY140IWfxTIcf5nZvh9ZUsaSkCKs9brHMwsfdpEX9D9dyxYADi1pJaHGOOqjg+0dR+G9m65Byh+8tjQ8xYTzX2Eo7zaPgtM0m7NGHHXbHODeRcef0RlPGnQaevKd6TvxdoFmj4/opU8XEeC6KLtjggvOWevAff3CqsS4MvlBl3Pg34XQAxZy5QYJ1PUouhWDWgDeb+An1IVaELKOEDQTF4v6whKdCZ3aEFFVcTFM3u42S0bRAZbUW8iicMKGNAs6x38D0Vdd4cDmAI9EEcQHt5oR2LI8NfqgzkVYynlMat9EM2uLX6H5Hkjqwt/KfglVdkFI1YTSbLdmBIjNYbupPp5Ir9jJ0BJ5BZbY+0/ZVWk3bMOHI/RafEY2tiXFmFhlMWNQzP9Ld3r0WaULdmLPCpAtVjmm4I8FKji3N91zm9DCOobF9gy9R1UkycxmDyEmEM6pTMzDSOfRRbcHRnZTX29iGiHODm82t+MCQUt/8SN303T/K63hITU0OFx9+B+7KTdgkifZC/wCUfCVRVPx/gUYV4+CrpNhzh0+ase+GyqsNUzEniG+rloR6PkOoUgWnjPyVD6eq+p1spnw6oruvbLTP3vC5qzPkVMq2bjYBpuMCbHhOo+aq2g3vC8hCPEE9Vds+vnJa8TkcXTyGgPG8feq8e+SHUKaY6woytb93KLbVtHieaVvr3VzsTYR9wjs1oMq19PP6Lhr7+CXtqEmUdhqeZNyoKi2W0qrjfxVrcQZH3vRjMBDXHgEGafu/fFdzH9ojiq5JYNwH36ISlqRxMp27ZZy5vJKzR7yCmGWKiNMlpjcVOuwi/wBlFOwhIkC4U2U87Yi67mge0AUasWN2lCYtsGPLmEQbGOHHkoYpkj0TcrRNxoU1E3wW26go5GmGCZy+8fzRcC6UVrJr2d2A3EiqXV2UfZBrgX5u8HSDly3kQPNTI5Y3HskzENIldxtHuB2YNO4OmSP5Rv8AFAYnGsp2pnO4W9oRE82N3D+Y34QllSsXGXEk8yukoyXaMXE1NLtFToNhgzuOrna+EGAlz+2VWdfgEicnOF7FY2oxr2YaqWuEtOUCQdCJIMIJ8VSG4C9wkXXKQ7xi1m+rl0FfM94/lHq5OjZR89qrp1C33THT7urXIc69FzFaRZXMw7jrwkKvYs989B8/krMe7K1o3gCepGnl6qOxXWcOc/JcvidHaCM6sBVRFzyV+GbJSPRpSth2Gwh9mT0Hmn+xtnbzzhF7I2bNMW1haLC7Pa1Z7bNsYpC9uEii4RqCllXZvfaNxPoFq6tAEEfeiiMDoVzbLKKKqeBlkckhxmxTnkBbGhTtChXa0XOi5gpCOhssZQ4aeiDx2ySw52i37w+adt2iwOIaCZvAVgxEi7SAUyRNmB23hIdI33Smo6YW825swFst6rBY1mR0Hing6dMhkVqwHFjf59FQ2oQ0x0tvCMxVOQrezuBp1nOZUkdwwRqHAiDztKpRkyfFia5UtNUXtjBHDGD3/wCEtuD1/h6FDUqG91z8AjRiJUHZSHNu4XFrA7tdSmdXtHiXGXYmvPKq8DyBhAhql7FCgFANl8z3j+X5ri+pe9/SfUJjYXTF9/3dBVKmUEotyWY52gRrsV9IhWxZfrA6K3Z1XK8cDbzQQKso1bwnronfkfVGQVdgz+I0c1Bzpa0qtj4qt6j1UGvBri/J6fsxxytDBJi/JMDsyoRdx8EHs6p7NmY2AEnwQGK29WrNzMcabM2WBZ0QYJPMwFKK5dI2OXFWOaGHqU/eJITLD1swWSwFWuAXOLyQAYkukyZAOhtHmnWz8Q6QXAiYsRB8QllilF9jwyqSHlNm9B4mmHTNgNZTEVe6lW0sI9whrg2d5E/Dei8TbC5gJ25h6NsrvIDlMa+aNwvaShVs0kHQhwQLezLXgCpeBBt715k85TKh2VoxcZjM67zw4Kygkq8kOUm/0cxGHzSvO+3OzsnfGkgFert2dkEAmNwKxfbbBZ6Lwd19yWqfYX2mefYapLfVS2dXFKrmcSBeSBMeSHp910LlakXSBJsdFTyYpq4mzwVRhDi3LUY+x0MjmLpTtLs8JJpS3+U3HhvWWpVH0zLHOYeRjzTGh2vrixLHfmb9CE7SMFNaLHbOe3909QJH6LraH3CJpdsqkHuMHMB0/F0eaDf21rz79Qf/ACPHwBAHgks5Ji9dpHvD8p9WqAK46pBb4j0+iJtCXhJ8Y7vdEzxFaGkpQ90mU6ROb8EDquM94+Ck4KDAmEs0GzHSzofVSDZqDq31CH2PVsW9EU18PnhB8rqL2aYaR7BhMAH0w3dF+aNpbNDf3UHsnGy1pG8A+adMxEhJFI9Di2Cuw+/RCYilAsidpbQFNpPBLcBWc+HPsDcDki2tDrHXY3a2GDwVzTzsoB3dQpwxM3TNobgMqYCLpkC6yWHx76byHGRMA/VO6ONm+soRyo54aC8ZiJWR7UOmk4cVocRWlZ/bjJYeqVuxJKjy7H04f5oN9WR8Ex264Z7EG27nKU1X5Rz+7ox0ednaVpFju80jePPoUGRAkX5L6nXIcCEzw+AkQZEmbankivxMTYroYZ7iCbHj8k0bso7zfqmNPDMYNJjQTb+o/IfBR/6mdz/7WgDwRvzRNtsSNKjX3eK+BXDePvcmRseigjUTzVVSlCIfQgyD4KqsU5GnZSuFilUeAOfJQZUnRE4N2dVyuCZP1Pik9AXTdxUZLsvifR6L2T2hmoMO8DKerbekLTUsQvOOwWK/8xh4hw8bH5LcUnWWabcXR6/ppcolW06uZ2XcLnggKuIqyMsQEVUsJJAk3lfU8TT/AIgTyv6KUezS5V0FjabiwgCHRbqh6Gz3zLnvJPFxAHINFgiKJkGGvIGsN06o9mHq2ikbyQXGNL34J1FvYjnQNUw1tFRQrFhjdu+ir25tOrRZLmskxDQTmMmLAc1DDNqPaDUaGuP7oMx15rpx8o6GS3Q49pKWbZANJ2bTf03/AATOlSMLPdtcR7PCVSNcpA6usPVPDZDPo80xtDLUcJkNLr74m1ukWS/EHNpr8AEW6s5wBfcm7upVYoi8ab/oOa01XbPCnK2D4XDnNJ0BC0OGrMynW2+2vC1943+aVUmyeA0HLiUS2mNBp93K5qxLLalTPrYbh9Vz2KmABrrw+vBd9s7jHTRAUSKVPUfe5VjVW09R97imNhyshqwkEbxfppr5pticC5jGvcIzyWA2JH8Ua5ee9J6rvjquTAyktUaLO/CvBVhwxcJBjlCdE5NHHCFNuKKH9kQp0aDnEAC5KD7FX6H3ZTaYp4inmsH9w8O97vxhesUGLxrHUWtaBvbeRx+tgvQ+xnaYYillcfxGAB3Pg4feqzZ4/wBj0/SZK/FmgxuGa4FrgCCNDokWA2U7DPd7KHNdPdduJ4HwT97sw5jVVsF1KDo3yipbC8N2kc0EGkJ6wNIPVWO25iaoDWBtMDfGYxHOyrYESwFWU/pC+1BADNmgODnE1HgQHOMkcgifZzCvLVW+oGhCTb2FdBBfAXm/+ou0xULaANpzPg8NAtF2l7SNw9KSZe6crd5P0Xl78UahNRxlzjJ6lDFFt2Y/U5UlxRBwDRlB8zMBQac1hYDT74qtzZOtjE+AhG4ajA4BXl27Z4zI0aV4j7+wra2JyC1zxGg6fX/lXZbW0+J6/RCeye4kDQancP15JlBy6OBS91QwJM/ugGSefFFN2MIvVyngASB8UWwBgysBE6uMZj9ByVMHkvRx+mjFfl2CxY0KbDcdfkVBy+abjqvNNhpW7CDsCcQJc4uIncwU4BbzcdeQy8VknhbHsbiDUD8G4wKjs7Z/iDYI8Wwf6Uj2xsz2NVzJDgDYjeOiZfRnk+7FoomJOi+zq17oEeKGcVwNl7qvKTyV+BxYAJ+9yCp0HOMmw8vJXYip98eadQb2MuirE4gunmmXYyqRiWkGO64JS4Jv2UbFZp4yhlX4mjD8kep08Qbfc/qiaeJBvvQmHEhfPoEXC8y+J7EWNsNXngivbpJQqkajyRH7QdwPjZU91FKQbVxOUSkuP2p+n6oitRc73j4BJtpd0JeXMnOVaMB22x5fXAJ91vxcfoAgcFiARG9Ubaq5sRUPP0ACEDo0XoQiuKR4uR8pNj+hR3mwH3A5q0VyTAbMbtAPzHil1LHlwAnTl93ReCxAcS0mIvA5m8pliezM0EtzO5DefkOZU3YiLAARuG79VCpWA03WQ2eSt+KHFX5BQV7SVGyraVKVpFFjtFGnMg8wohsqwO9R6heGbQmnXLHBzTDmkEEcRohsZjnPqlztXK1yhT2bUqO7rHO6Cw8UUTkkcc0nRU1TlIA94+QTetgTREOINQi8aNHCeKUuZ+J0HxKtGP2TSotLoED46nmVQ4qTivmMVAkctkbsV8OB/hd6oVyN2LTlzhyB+KllXRXF8j07AVZaCmLLhIthu7oHBPKJXlyR60GSDbq5gXcm9TDFPiVUijE1LLL7aq7uK0mL4LLYzvPcdzbKsERmzz3btDLWP80H5fJAQtJ2rw3uu+7rNyvRg7R5mRUyTTeyNwmKAdMd6PgOKAV2HN/vqrR2SaGTqpXA9VhdJWtMmEtcu50O2pClKdSFaBGuRGCwT61RrKbS5zjYD1PADWVrezv+nPtWCpXqBodo1pE/1H5BbnY/Zmhhm/gNkuEOeZLo4TuE8F5ah9mjkZjZfY1tO7iHR7zz7s8GA7ufopbYxECKdgP3v+0fNa/GYYMbLhPoOg+ysrtUte0uDgQqoVowuNqSUr/eceYHw/VOqtKSTzPwSdzYc7qmFZGFIFfQuhEB8QmnZhk1i3i0/AhLNUZsTEGnXYeeX+630U8iuLKY3UkejbKowE0yQlGCquB0TrDEnVec42epdBOeAConELtVvdUMIASpuLKJlddvcc47gVmmU5b1ufG61GPYXU3Ab7JF+zFpjgqwVCzMt2tw/wCFPBYgtXo3aqlNB/QlefNC2YzBn2Vhsq3DN7yHfX4K7BHUq0X2Zw0lSdcSoNXWlaUxGcldbWUH26KshBujtnqGz8eMjBEZREcUS3tLUpwGmQDBET4rG0trZb/op4naQcPluWcY22N28BTOXvZhDfG0JBtGGjKbEiSJ0lJMFtcNsWmQdZ+RQm0NqF2Z+9zoHGAuoNhoZDQ2LwST1Weq++7qmdXaDqdEGocz33aDubxPVJn4tskmbmbBG6AyYCkqTi2jcVVWxh3CPVdaBQRUrtZrrwCrpbQOYENFiCPAyEEbm6soWISW2MlR7thmBzWuG8A+YlGUqSQdkdpe2w7Tvb3HdWix8RBWkp6LE1TPUi7RFzZEIamwtMo0tX2VBodFbxYeaCxNKbpg5iGr2BTJAZh+1T/wnjkV5zXduW97XVZa4LAv1K0Q0Yc+ymFZQqQVwhcbqE+mQGVN0qSoars0rUhGfTuKoIIVjiuZ1zZwW+sutrbpQTqirlZ7GoI9sQYXRVlwB0m/RUkzdQeUbAW47FGpUk/8AaBDgTdfUt5XAbIIJ0NkrtRinRC68JqFBy26+AU3i6gkYyNj/p7tr2df2bjDalr7nCcp8bjxC9Vpr8+NdwXvuzSfZU5MnIySd/dChkXk2YJdUHU2qTmLtMqTgpUarBaosl2MeYMpnWCWY1tiuOPPu1NSQ5Yl4W27TMs5YxwWjFoweo+RU4KMXVpCrKoQC2KYVdN0iVYHLQmKdInqqiVeuFFgBwVwrhXVmHPqbtVGqVGdV9rC44nEBRduVhCrYJcmoARSbZfRdTUWhMAreLqqFc4XXA1CjisNjdzHRe/bIpfhU51FNmv5QvCqDS9zWk7w0cgTHldfoOgyABwELPl6NfpyxgViguys9m0qqNQOKpWRrzeOKrqsXAs887TYX3uhXnzwvWu0uHELyrEsh7hzPqr4HtGT1K0weFU8K4hV1Qrsyk6BV6GookKsX0Kz5rlZKgWqMptHH//Z">
            <a:hlinkClick r:id="rId3"/>
          </p:cNvPr>
          <p:cNvSpPr>
            <a:spLocks noChangeAspect="1" noChangeArrowheads="1"/>
          </p:cNvSpPr>
          <p:nvPr/>
        </p:nvSpPr>
        <p:spPr bwMode="auto">
          <a:xfrm>
            <a:off x="28575" y="-1790700"/>
            <a:ext cx="2600325" cy="3743325"/>
          </a:xfrm>
          <a:prstGeom prst="rect">
            <a:avLst/>
          </a:prstGeom>
          <a:noFill/>
        </p:spPr>
        <p:txBody>
          <a:bodyPr vert="horz" wrap="square" lIns="91440" tIns="45720" rIns="91440" bIns="45720" numCol="1" anchor="t" anchorCtr="0" compatLnSpc="1">
            <a:prstTxWarp prst="textNoShape">
              <a:avLst/>
            </a:prstTxWarp>
          </a:bodyPr>
          <a:lstStyle/>
          <a:p>
            <a:endParaRPr lang="nl-NL"/>
          </a:p>
        </p:txBody>
      </p:sp>
      <p:grpSp>
        <p:nvGrpSpPr>
          <p:cNvPr id="15" name="Group 14"/>
          <p:cNvGrpSpPr/>
          <p:nvPr/>
        </p:nvGrpSpPr>
        <p:grpSpPr>
          <a:xfrm>
            <a:off x="1619672" y="3933056"/>
            <a:ext cx="5832648" cy="2455198"/>
            <a:chOff x="1619672" y="3933056"/>
            <a:chExt cx="5832648" cy="2455198"/>
          </a:xfrm>
        </p:grpSpPr>
        <p:pic>
          <p:nvPicPr>
            <p:cNvPr id="2052" name="Picture 4" descr="http://t1.gstatic.com/images?q=tbn:ANd9GcQjUGIr3PZ7Fq9-TLG9mWGrb1Yf0Y-f65YdA3ERL-1rB3cDvMf1IA">
              <a:hlinkClick r:id="rId4"/>
            </p:cNvPr>
            <p:cNvPicPr>
              <a:picLocks noChangeAspect="1" noChangeArrowheads="1"/>
            </p:cNvPicPr>
            <p:nvPr/>
          </p:nvPicPr>
          <p:blipFill>
            <a:blip r:embed="rId5" cstate="print"/>
            <a:srcRect/>
            <a:stretch>
              <a:fillRect/>
            </a:stretch>
          </p:blipFill>
          <p:spPr bwMode="auto">
            <a:xfrm>
              <a:off x="3779912" y="3933056"/>
              <a:ext cx="1584176" cy="2448272"/>
            </a:xfrm>
            <a:prstGeom prst="rect">
              <a:avLst/>
            </a:prstGeom>
            <a:noFill/>
          </p:spPr>
        </p:pic>
        <p:pic>
          <p:nvPicPr>
            <p:cNvPr id="2058" name="Picture 10" descr="carnap02"/>
            <p:cNvPicPr>
              <a:picLocks noChangeAspect="1" noChangeArrowheads="1"/>
            </p:cNvPicPr>
            <p:nvPr/>
          </p:nvPicPr>
          <p:blipFill>
            <a:blip r:embed="rId6" cstate="print"/>
            <a:srcRect/>
            <a:stretch>
              <a:fillRect/>
            </a:stretch>
          </p:blipFill>
          <p:spPr bwMode="auto">
            <a:xfrm>
              <a:off x="1619672" y="3933056"/>
              <a:ext cx="1829288" cy="2448272"/>
            </a:xfrm>
            <a:prstGeom prst="rect">
              <a:avLst/>
            </a:prstGeom>
            <a:noFill/>
          </p:spPr>
        </p:pic>
        <p:pic>
          <p:nvPicPr>
            <p:cNvPr id="2060" name="Picture 12" descr="http://t1.gstatic.com/images?q=tbn:ANd9GcQQGoRh85z-40R6ixpxP4BT-WpE0tm_oow8crHqkMV-2oPzTH0n">
              <a:hlinkClick r:id="rId7"/>
            </p:cNvPr>
            <p:cNvPicPr>
              <a:picLocks noChangeAspect="1" noChangeArrowheads="1"/>
            </p:cNvPicPr>
            <p:nvPr/>
          </p:nvPicPr>
          <p:blipFill>
            <a:blip r:embed="rId8" cstate="print"/>
            <a:srcRect/>
            <a:stretch>
              <a:fillRect/>
            </a:stretch>
          </p:blipFill>
          <p:spPr bwMode="auto">
            <a:xfrm>
              <a:off x="5724128" y="3933057"/>
              <a:ext cx="1728192" cy="2455197"/>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anti-metaphysical</a:t>
            </a:r>
            <a:r>
              <a:rPr lang="nl-NL" sz="3200" dirty="0" smtClean="0"/>
              <a:t> </a:t>
            </a:r>
            <a:r>
              <a:rPr lang="nl-NL" sz="3200" dirty="0" err="1" smtClean="0"/>
              <a:t>movement</a:t>
            </a:r>
            <a:endParaRPr lang="nl-NL" sz="3200" dirty="0"/>
          </a:p>
        </p:txBody>
      </p:sp>
      <p:sp>
        <p:nvSpPr>
          <p:cNvPr id="3" name="Content Placeholder 2"/>
          <p:cNvSpPr>
            <a:spLocks noGrp="1"/>
          </p:cNvSpPr>
          <p:nvPr>
            <p:ph idx="1"/>
          </p:nvPr>
        </p:nvSpPr>
        <p:spPr>
          <a:xfrm>
            <a:off x="457200" y="1412776"/>
            <a:ext cx="8363272" cy="792088"/>
          </a:xfrm>
        </p:spPr>
        <p:txBody>
          <a:bodyPr>
            <a:normAutofit/>
          </a:bodyPr>
          <a:lstStyle/>
          <a:p>
            <a:r>
              <a:rPr lang="nl-NL" sz="1900" dirty="0" err="1" smtClean="0"/>
              <a:t>By</a:t>
            </a:r>
            <a:r>
              <a:rPr lang="nl-NL" sz="1900" dirty="0" smtClean="0"/>
              <a:t> the late 1940s </a:t>
            </a:r>
            <a:r>
              <a:rPr lang="nl-NL" sz="1900" i="1" dirty="0" err="1" smtClean="0"/>
              <a:t>logical</a:t>
            </a:r>
            <a:r>
              <a:rPr lang="nl-NL" sz="1900" i="1" dirty="0" smtClean="0"/>
              <a:t> </a:t>
            </a:r>
            <a:r>
              <a:rPr lang="nl-NL" sz="1900" i="1" dirty="0" err="1" smtClean="0"/>
              <a:t>positivism</a:t>
            </a:r>
            <a:r>
              <a:rPr lang="nl-NL" sz="1900" i="1" dirty="0" smtClean="0"/>
              <a:t> </a:t>
            </a:r>
            <a:r>
              <a:rPr lang="nl-NL" sz="1900" dirty="0" err="1" smtClean="0"/>
              <a:t>or</a:t>
            </a:r>
            <a:r>
              <a:rPr lang="nl-NL" sz="1900" dirty="0" smtClean="0"/>
              <a:t> </a:t>
            </a:r>
            <a:r>
              <a:rPr lang="nl-NL" sz="1900" i="1" dirty="0" err="1" smtClean="0"/>
              <a:t>logical</a:t>
            </a:r>
            <a:r>
              <a:rPr lang="nl-NL" sz="1900" i="1" dirty="0" smtClean="0"/>
              <a:t> </a:t>
            </a:r>
            <a:r>
              <a:rPr lang="nl-NL" sz="1900" i="1" dirty="0" err="1" smtClean="0"/>
              <a:t>empiricism</a:t>
            </a:r>
            <a:r>
              <a:rPr lang="nl-NL" sz="1900" i="1" dirty="0" smtClean="0"/>
              <a:t> </a:t>
            </a:r>
            <a:r>
              <a:rPr lang="nl-NL" sz="1900" dirty="0" err="1" smtClean="0"/>
              <a:t>represented</a:t>
            </a:r>
            <a:r>
              <a:rPr lang="nl-NL" sz="1900" dirty="0" smtClean="0"/>
              <a:t> the </a:t>
            </a:r>
            <a:r>
              <a:rPr lang="nl-NL" sz="1900" dirty="0" err="1" smtClean="0"/>
              <a:t>furtherest</a:t>
            </a:r>
            <a:r>
              <a:rPr lang="nl-NL" sz="1900" dirty="0" smtClean="0"/>
              <a:t> </a:t>
            </a:r>
            <a:r>
              <a:rPr lang="nl-NL" sz="1900" dirty="0" err="1" smtClean="0"/>
              <a:t>advance</a:t>
            </a:r>
            <a:r>
              <a:rPr lang="nl-NL" sz="1900" dirty="0" smtClean="0"/>
              <a:t> of the </a:t>
            </a:r>
            <a:r>
              <a:rPr lang="nl-NL" sz="1900" dirty="0" err="1" smtClean="0"/>
              <a:t>anti-metaphysical</a:t>
            </a:r>
            <a:r>
              <a:rPr lang="nl-NL" sz="1900" dirty="0" smtClean="0"/>
              <a:t> </a:t>
            </a:r>
            <a:r>
              <a:rPr lang="nl-NL" sz="1900" dirty="0" err="1" smtClean="0"/>
              <a:t>movement</a:t>
            </a:r>
            <a:endParaRPr lang="nl-NL" sz="1900" dirty="0" smtClean="0"/>
          </a:p>
          <a:p>
            <a:endParaRPr lang="nl-NL" sz="1900" dirty="0" smtClean="0"/>
          </a:p>
        </p:txBody>
      </p:sp>
      <p:sp>
        <p:nvSpPr>
          <p:cNvPr id="4" name="TextBox 3"/>
          <p:cNvSpPr txBox="1"/>
          <p:nvPr/>
        </p:nvSpPr>
        <p:spPr>
          <a:xfrm>
            <a:off x="7236296" y="6516052"/>
            <a:ext cx="2088232" cy="369332"/>
          </a:xfrm>
          <a:prstGeom prst="rect">
            <a:avLst/>
          </a:prstGeom>
          <a:noFill/>
        </p:spPr>
        <p:txBody>
          <a:bodyPr wrap="square" rtlCol="0">
            <a:spAutoFit/>
          </a:bodyPr>
          <a:lstStyle/>
          <a:p>
            <a:r>
              <a:rPr lang="nl-NL" dirty="0" smtClean="0"/>
              <a:t>[Huw </a:t>
            </a:r>
            <a:r>
              <a:rPr lang="nl-NL" dirty="0" err="1" smtClean="0"/>
              <a:t>Price</a:t>
            </a:r>
            <a:r>
              <a:rPr lang="nl-NL" dirty="0" smtClean="0"/>
              <a:t> in MM]</a:t>
            </a:r>
            <a:endParaRPr lang="nl-NL" dirty="0"/>
          </a:p>
        </p:txBody>
      </p:sp>
      <p:sp>
        <p:nvSpPr>
          <p:cNvPr id="5" name="Content Placeholder 2"/>
          <p:cNvSpPr txBox="1">
            <a:spLocks/>
          </p:cNvSpPr>
          <p:nvPr/>
        </p:nvSpPr>
        <p:spPr>
          <a:xfrm>
            <a:off x="457200" y="1844824"/>
            <a:ext cx="8363272"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mn-cs"/>
              </a:rPr>
              <a:t>Logical positivists launched the </a:t>
            </a:r>
            <a:r>
              <a:rPr kumimoji="0" lang="en-US" sz="1900" b="0" i="1" u="none" strike="noStrike" kern="1200" cap="none" spc="0" normalizeH="0" baseline="0" noProof="0" dirty="0" smtClean="0">
                <a:ln>
                  <a:noFill/>
                </a:ln>
                <a:solidFill>
                  <a:schemeClr val="tx1"/>
                </a:solidFill>
                <a:effectLst/>
                <a:uLnTx/>
                <a:uFillTx/>
                <a:latin typeface="+mn-lt"/>
                <a:ea typeface="+mn-ea"/>
                <a:cs typeface="+mn-cs"/>
              </a:rPr>
              <a:t>verification criterion</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Empirical </a:t>
            </a:r>
            <a:r>
              <a:rPr kumimoji="0" lang="en-US" sz="1900" b="0" i="1" u="none" strike="noStrike" kern="1200" cap="none" spc="0" normalizeH="0" baseline="0" noProof="0" dirty="0" smtClean="0">
                <a:ln>
                  <a:noFill/>
                </a:ln>
                <a:solidFill>
                  <a:schemeClr val="tx1"/>
                </a:solidFill>
                <a:effectLst/>
                <a:uLnTx/>
                <a:uFillTx/>
                <a:latin typeface="+mn-lt"/>
                <a:ea typeface="+mn-ea"/>
                <a:cs typeface="+mn-cs"/>
              </a:rPr>
              <a:t>verifiable</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statements are </a:t>
            </a:r>
            <a:r>
              <a:rPr kumimoji="0" lang="en-US" sz="1900" b="0" i="1" u="none" strike="noStrike" kern="1200" cap="none" spc="0" normalizeH="0" baseline="0" noProof="0" dirty="0" smtClean="0">
                <a:ln>
                  <a:noFill/>
                </a:ln>
                <a:solidFill>
                  <a:schemeClr val="tx1"/>
                </a:solidFill>
                <a:effectLst/>
                <a:uLnTx/>
                <a:uFillTx/>
                <a:latin typeface="+mn-lt"/>
                <a:ea typeface="+mn-ea"/>
                <a:cs typeface="+mn-cs"/>
              </a:rPr>
              <a:t>cognitively meaningful</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empirical unverifiable statements        are cognitively meaningless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467544" y="2852936"/>
            <a:ext cx="8136904" cy="1671227"/>
          </a:xfrm>
          <a:prstGeom prst="rect">
            <a:avLst/>
          </a:prstGeom>
        </p:spPr>
        <p:txBody>
          <a:bodyPr wrap="square">
            <a:spAutoFit/>
          </a:bodyPr>
          <a:lstStyle/>
          <a:p>
            <a:pPr marL="342900" lvl="0" indent="-342900">
              <a:spcBef>
                <a:spcPct val="20000"/>
              </a:spcBef>
              <a:buFont typeface="Arial" pitchFamily="34" charset="0"/>
              <a:buChar char="•"/>
              <a:defRPr/>
            </a:pPr>
            <a:endParaRPr lang="nl-NL" sz="1900" dirty="0" smtClean="0"/>
          </a:p>
          <a:p>
            <a:pPr marL="342900" lvl="0" indent="-342900">
              <a:spcBef>
                <a:spcPct val="20000"/>
              </a:spcBef>
              <a:buFont typeface="Arial" pitchFamily="34" charset="0"/>
              <a:buChar char="•"/>
              <a:defRPr/>
            </a:pPr>
            <a:r>
              <a:rPr lang="nl-NL" sz="1900" dirty="0" smtClean="0"/>
              <a:t>The </a:t>
            </a:r>
            <a:r>
              <a:rPr lang="nl-NL" sz="1900" dirty="0" err="1" smtClean="0"/>
              <a:t>chief</a:t>
            </a:r>
            <a:r>
              <a:rPr lang="nl-NL" sz="1900" dirty="0" smtClean="0"/>
              <a:t> architect of </a:t>
            </a:r>
            <a:r>
              <a:rPr lang="nl-NL" sz="1900" dirty="0" err="1" smtClean="0"/>
              <a:t>logical</a:t>
            </a:r>
            <a:r>
              <a:rPr lang="nl-NL" sz="1900" dirty="0" smtClean="0"/>
              <a:t> </a:t>
            </a:r>
            <a:r>
              <a:rPr lang="nl-NL" sz="1900" dirty="0" err="1" smtClean="0"/>
              <a:t>positivism</a:t>
            </a:r>
            <a:r>
              <a:rPr lang="nl-NL" sz="1900" dirty="0" smtClean="0"/>
              <a:t> was </a:t>
            </a:r>
            <a:r>
              <a:rPr lang="nl-NL" sz="1900" i="1" dirty="0" smtClean="0"/>
              <a:t>Rudolf </a:t>
            </a:r>
            <a:r>
              <a:rPr lang="nl-NL" sz="1900" i="1" dirty="0" err="1" smtClean="0"/>
              <a:t>Carnap</a:t>
            </a:r>
            <a:r>
              <a:rPr lang="nl-NL" sz="1900" dirty="0" smtClean="0"/>
              <a:t>. He had a </a:t>
            </a:r>
            <a:r>
              <a:rPr lang="nl-NL" sz="1900" dirty="0" err="1" smtClean="0"/>
              <a:t>puritanical</a:t>
            </a:r>
            <a:r>
              <a:rPr lang="nl-NL" sz="1900" dirty="0" smtClean="0"/>
              <a:t> </a:t>
            </a:r>
            <a:r>
              <a:rPr lang="nl-NL" sz="1900" dirty="0" err="1" smtClean="0"/>
              <a:t>devotion</a:t>
            </a:r>
            <a:r>
              <a:rPr lang="nl-NL" sz="1900" dirty="0" smtClean="0"/>
              <a:t> to </a:t>
            </a:r>
            <a:r>
              <a:rPr lang="nl-NL" sz="1900" dirty="0" err="1" smtClean="0"/>
              <a:t>empiricism</a:t>
            </a:r>
            <a:r>
              <a:rPr lang="nl-NL" sz="1900" dirty="0" smtClean="0"/>
              <a:t>, and </a:t>
            </a:r>
            <a:r>
              <a:rPr lang="nl-NL" sz="1900" dirty="0" err="1" smtClean="0"/>
              <a:t>offered</a:t>
            </a:r>
            <a:r>
              <a:rPr lang="nl-NL" sz="1900" dirty="0" smtClean="0"/>
              <a:t> a </a:t>
            </a:r>
            <a:r>
              <a:rPr lang="nl-NL" sz="1900" dirty="0" err="1" smtClean="0"/>
              <a:t>radical</a:t>
            </a:r>
            <a:r>
              <a:rPr lang="nl-NL" sz="1900" dirty="0" smtClean="0"/>
              <a:t> </a:t>
            </a:r>
            <a:r>
              <a:rPr lang="nl-NL" sz="1900" dirty="0" err="1" smtClean="0"/>
              <a:t>deflationary</a:t>
            </a:r>
            <a:r>
              <a:rPr lang="nl-NL" sz="1900" dirty="0" smtClean="0"/>
              <a:t>                     view of </a:t>
            </a:r>
            <a:r>
              <a:rPr lang="nl-NL" sz="1900" dirty="0" err="1" smtClean="0"/>
              <a:t>metaphysics</a:t>
            </a:r>
            <a:endParaRPr lang="nl-NL" sz="1900" dirty="0" smtClean="0"/>
          </a:p>
          <a:p>
            <a:pPr marL="342900" lvl="0" indent="-342900">
              <a:spcBef>
                <a:spcPct val="20000"/>
              </a:spcBef>
              <a:buFont typeface="Arial" pitchFamily="34" charset="0"/>
              <a:buChar char="•"/>
              <a:defRPr/>
            </a:pPr>
            <a:endParaRPr lang="nl-NL" sz="1900" dirty="0" smtClean="0"/>
          </a:p>
        </p:txBody>
      </p:sp>
      <p:sp>
        <p:nvSpPr>
          <p:cNvPr id="7" name="Rectangle 6"/>
          <p:cNvSpPr/>
          <p:nvPr/>
        </p:nvSpPr>
        <p:spPr>
          <a:xfrm>
            <a:off x="467544" y="3836831"/>
            <a:ext cx="8208912" cy="1320361"/>
          </a:xfrm>
          <a:prstGeom prst="rect">
            <a:avLst/>
          </a:prstGeom>
        </p:spPr>
        <p:txBody>
          <a:bodyPr wrap="square">
            <a:spAutoFit/>
          </a:bodyPr>
          <a:lstStyle/>
          <a:p>
            <a:pPr marL="342900" lvl="0" indent="-342900">
              <a:spcBef>
                <a:spcPct val="20000"/>
              </a:spcBef>
              <a:buFont typeface="Arial" pitchFamily="34" charset="0"/>
              <a:buChar char="•"/>
              <a:defRPr/>
            </a:pPr>
            <a:endParaRPr lang="nl-NL" sz="1900" dirty="0" smtClean="0"/>
          </a:p>
          <a:p>
            <a:pPr marL="342900" lvl="0" indent="-342900">
              <a:spcBef>
                <a:spcPct val="20000"/>
              </a:spcBef>
              <a:buFont typeface="Arial" pitchFamily="34" charset="0"/>
              <a:buChar char="•"/>
              <a:defRPr/>
            </a:pPr>
            <a:r>
              <a:rPr lang="nl-NL" sz="1900" dirty="0" err="1" smtClean="0"/>
              <a:t>According</a:t>
            </a:r>
            <a:r>
              <a:rPr lang="nl-NL" sz="1900" dirty="0" smtClean="0"/>
              <a:t> to </a:t>
            </a:r>
            <a:r>
              <a:rPr lang="nl-NL" sz="1900" dirty="0" err="1" smtClean="0"/>
              <a:t>this</a:t>
            </a:r>
            <a:r>
              <a:rPr lang="nl-NL" sz="1900" dirty="0" smtClean="0"/>
              <a:t> view all </a:t>
            </a:r>
            <a:r>
              <a:rPr lang="nl-NL" sz="1900" dirty="0" err="1" smtClean="0"/>
              <a:t>questions</a:t>
            </a:r>
            <a:r>
              <a:rPr lang="nl-NL" sz="1900" dirty="0" smtClean="0"/>
              <a:t> of traditional ‘a priori’ </a:t>
            </a:r>
            <a:r>
              <a:rPr lang="nl-NL" sz="1900" dirty="0" err="1" smtClean="0"/>
              <a:t>metaphysics</a:t>
            </a:r>
            <a:r>
              <a:rPr lang="nl-NL" sz="1900" dirty="0" smtClean="0"/>
              <a:t> are </a:t>
            </a:r>
            <a:r>
              <a:rPr lang="nl-NL" sz="1900" dirty="0" err="1" smtClean="0"/>
              <a:t>pseudo-questions</a:t>
            </a:r>
            <a:r>
              <a:rPr lang="nl-NL" sz="1900" dirty="0" smtClean="0"/>
              <a:t>. </a:t>
            </a:r>
            <a:r>
              <a:rPr lang="nl-NL" sz="1900" dirty="0" err="1" smtClean="0"/>
              <a:t>They</a:t>
            </a:r>
            <a:r>
              <a:rPr lang="nl-NL" sz="1900" dirty="0" smtClean="0"/>
              <a:t> </a:t>
            </a:r>
            <a:r>
              <a:rPr lang="nl-NL" sz="1900" dirty="0" err="1" smtClean="0"/>
              <a:t>lack</a:t>
            </a:r>
            <a:r>
              <a:rPr lang="nl-NL" sz="1900" dirty="0" smtClean="0"/>
              <a:t> </a:t>
            </a:r>
            <a:r>
              <a:rPr lang="nl-NL" sz="1900" dirty="0" err="1" smtClean="0"/>
              <a:t>cognitive</a:t>
            </a:r>
            <a:r>
              <a:rPr lang="nl-NL" sz="1900" dirty="0" smtClean="0"/>
              <a:t> content (and </a:t>
            </a:r>
            <a:r>
              <a:rPr lang="nl-NL" sz="1900" dirty="0" err="1" smtClean="0"/>
              <a:t>can’t</a:t>
            </a:r>
            <a:r>
              <a:rPr lang="nl-NL" sz="1900" dirty="0" smtClean="0"/>
              <a:t> </a:t>
            </a:r>
            <a:r>
              <a:rPr lang="nl-NL" sz="1900" dirty="0" err="1" smtClean="0"/>
              <a:t>therefore</a:t>
            </a:r>
            <a:r>
              <a:rPr lang="nl-NL" sz="1900" dirty="0" smtClean="0"/>
              <a:t> </a:t>
            </a:r>
            <a:r>
              <a:rPr lang="nl-NL" sz="1900" dirty="0" err="1" smtClean="0"/>
              <a:t>be</a:t>
            </a:r>
            <a:r>
              <a:rPr lang="nl-NL" sz="1900" dirty="0" smtClean="0"/>
              <a:t> </a:t>
            </a:r>
            <a:r>
              <a:rPr lang="nl-NL" sz="1900" dirty="0" err="1" smtClean="0"/>
              <a:t>objects</a:t>
            </a:r>
            <a:r>
              <a:rPr lang="nl-NL" sz="1900" dirty="0" smtClean="0"/>
              <a:t>      of </a:t>
            </a:r>
            <a:r>
              <a:rPr lang="nl-NL" sz="1900" dirty="0" err="1" smtClean="0"/>
              <a:t>thought</a:t>
            </a:r>
            <a:r>
              <a:rPr lang="nl-NL" sz="1900" dirty="0" smtClean="0"/>
              <a:t> </a:t>
            </a:r>
            <a:r>
              <a:rPr lang="nl-NL" sz="1900" dirty="0" err="1" smtClean="0"/>
              <a:t>or</a:t>
            </a:r>
            <a:r>
              <a:rPr lang="nl-NL" sz="1900" dirty="0" smtClean="0"/>
              <a:t> </a:t>
            </a:r>
            <a:r>
              <a:rPr lang="nl-NL" sz="1900" dirty="0" err="1" smtClean="0"/>
              <a:t>assertion</a:t>
            </a:r>
            <a:r>
              <a:rPr lang="nl-NL" sz="1900" dirty="0" smtClean="0"/>
              <a:t>) </a:t>
            </a:r>
          </a:p>
        </p:txBody>
      </p:sp>
      <p:sp>
        <p:nvSpPr>
          <p:cNvPr id="8" name="Rectangle 7"/>
          <p:cNvSpPr/>
          <p:nvPr/>
        </p:nvSpPr>
        <p:spPr>
          <a:xfrm>
            <a:off x="467544" y="4869160"/>
            <a:ext cx="7920880" cy="1320361"/>
          </a:xfrm>
          <a:prstGeom prst="rect">
            <a:avLst/>
          </a:prstGeom>
        </p:spPr>
        <p:txBody>
          <a:bodyPr wrap="square">
            <a:spAutoFit/>
          </a:bodyPr>
          <a:lstStyle/>
          <a:p>
            <a:pPr marL="342900" lvl="0" indent="-342900">
              <a:spcBef>
                <a:spcPct val="20000"/>
              </a:spcBef>
              <a:buFont typeface="Arial" pitchFamily="34" charset="0"/>
              <a:buChar char="•"/>
              <a:defRPr/>
            </a:pPr>
            <a:endParaRPr lang="nl-NL" sz="1900" dirty="0" smtClean="0"/>
          </a:p>
          <a:p>
            <a:pPr marL="342900" lvl="0" indent="-342900">
              <a:spcBef>
                <a:spcPct val="20000"/>
              </a:spcBef>
              <a:buFont typeface="Arial" pitchFamily="34" charset="0"/>
              <a:buChar char="•"/>
              <a:defRPr/>
            </a:pPr>
            <a:r>
              <a:rPr lang="nl-NL" sz="1900" dirty="0" err="1" smtClean="0"/>
              <a:t>So</a:t>
            </a:r>
            <a:r>
              <a:rPr lang="nl-NL" sz="1900" dirty="0" smtClean="0"/>
              <a:t>, </a:t>
            </a:r>
            <a:r>
              <a:rPr lang="nl-NL" sz="1900" dirty="0" err="1" smtClean="0"/>
              <a:t>by</a:t>
            </a:r>
            <a:r>
              <a:rPr lang="nl-NL" sz="1900" dirty="0" smtClean="0"/>
              <a:t> the late 1940s </a:t>
            </a:r>
            <a:r>
              <a:rPr lang="nl-NL" sz="1900" dirty="0" err="1" smtClean="0"/>
              <a:t>metaphysics</a:t>
            </a:r>
            <a:r>
              <a:rPr lang="nl-NL" sz="1900" dirty="0" smtClean="0"/>
              <a:t> was </a:t>
            </a:r>
            <a:r>
              <a:rPr lang="nl-NL" sz="1900" dirty="0" err="1" smtClean="0"/>
              <a:t>supposed</a:t>
            </a:r>
            <a:r>
              <a:rPr lang="nl-NL" sz="1900" dirty="0" smtClean="0"/>
              <a:t> to </a:t>
            </a:r>
            <a:r>
              <a:rPr lang="nl-NL" sz="1900" dirty="0" err="1" smtClean="0"/>
              <a:t>be</a:t>
            </a:r>
            <a:r>
              <a:rPr lang="nl-NL" sz="1900" dirty="0" smtClean="0"/>
              <a:t> </a:t>
            </a:r>
            <a:r>
              <a:rPr lang="nl-NL" sz="1900" dirty="0" err="1" smtClean="0"/>
              <a:t>on</a:t>
            </a:r>
            <a:r>
              <a:rPr lang="nl-NL" sz="1900" dirty="0" smtClean="0"/>
              <a:t> </a:t>
            </a:r>
            <a:r>
              <a:rPr lang="nl-NL" sz="1900" dirty="0" err="1" smtClean="0"/>
              <a:t>its</a:t>
            </a:r>
            <a:r>
              <a:rPr lang="nl-NL" sz="1900" dirty="0" smtClean="0"/>
              <a:t> last </a:t>
            </a:r>
            <a:r>
              <a:rPr lang="nl-NL" sz="1900" dirty="0" err="1" smtClean="0"/>
              <a:t>legs</a:t>
            </a:r>
            <a:r>
              <a:rPr lang="nl-NL" sz="1900" dirty="0" smtClean="0"/>
              <a:t>. </a:t>
            </a:r>
            <a:r>
              <a:rPr lang="nl-NL" sz="1900" dirty="0" err="1" smtClean="0"/>
              <a:t>Actually</a:t>
            </a:r>
            <a:r>
              <a:rPr lang="nl-NL" sz="1900" dirty="0" smtClean="0"/>
              <a:t>, </a:t>
            </a:r>
            <a:r>
              <a:rPr lang="nl-NL" sz="1900" dirty="0" err="1" smtClean="0"/>
              <a:t>it</a:t>
            </a:r>
            <a:r>
              <a:rPr lang="nl-NL" sz="1900" dirty="0" smtClean="0"/>
              <a:t> was </a:t>
            </a:r>
            <a:r>
              <a:rPr lang="nl-NL" sz="1900" dirty="0" err="1" smtClean="0"/>
              <a:t>supposed</a:t>
            </a:r>
            <a:r>
              <a:rPr lang="nl-NL" sz="1900" dirty="0" smtClean="0"/>
              <a:t> to </a:t>
            </a:r>
            <a:r>
              <a:rPr lang="nl-NL" sz="1900" dirty="0" err="1" smtClean="0"/>
              <a:t>be</a:t>
            </a:r>
            <a:r>
              <a:rPr lang="nl-NL" sz="1900" dirty="0" smtClean="0"/>
              <a:t> </a:t>
            </a:r>
            <a:r>
              <a:rPr lang="nl-NL" sz="1900" dirty="0" err="1" smtClean="0"/>
              <a:t>dead</a:t>
            </a:r>
            <a:r>
              <a:rPr lang="nl-NL" sz="1900" dirty="0" smtClean="0"/>
              <a:t>. </a:t>
            </a:r>
            <a:r>
              <a:rPr lang="nl-NL" sz="1900" dirty="0" err="1" smtClean="0"/>
              <a:t>One</a:t>
            </a:r>
            <a:r>
              <a:rPr lang="nl-NL" sz="1900" dirty="0" smtClean="0"/>
              <a:t> </a:t>
            </a:r>
            <a:r>
              <a:rPr lang="nl-NL" sz="1900" dirty="0" err="1" smtClean="0"/>
              <a:t>believed</a:t>
            </a:r>
            <a:r>
              <a:rPr lang="nl-NL" sz="1900" dirty="0" smtClean="0"/>
              <a:t> to have </a:t>
            </a:r>
            <a:r>
              <a:rPr lang="nl-NL" sz="1900" dirty="0" err="1" smtClean="0"/>
              <a:t>finished</a:t>
            </a:r>
            <a:r>
              <a:rPr lang="nl-NL" sz="1900" dirty="0" smtClean="0"/>
              <a:t> </a:t>
            </a:r>
            <a:r>
              <a:rPr lang="nl-NL" sz="1900" dirty="0" err="1" smtClean="0"/>
              <a:t>what</a:t>
            </a:r>
            <a:r>
              <a:rPr lang="nl-NL" sz="1900" dirty="0" smtClean="0"/>
              <a:t> Kant </a:t>
            </a:r>
            <a:r>
              <a:rPr lang="nl-NL" sz="1900" dirty="0" err="1" smtClean="0"/>
              <a:t>started</a:t>
            </a:r>
            <a:endParaRPr lang="nl-NL" sz="19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revival of </a:t>
            </a:r>
            <a:r>
              <a:rPr lang="nl-NL" sz="3200" dirty="0" err="1" smtClean="0"/>
              <a:t>metaphysics</a:t>
            </a:r>
            <a:endParaRPr lang="nl-NL" sz="3200" dirty="0"/>
          </a:p>
        </p:txBody>
      </p:sp>
      <p:sp>
        <p:nvSpPr>
          <p:cNvPr id="3" name="Content Placeholder 2"/>
          <p:cNvSpPr>
            <a:spLocks noGrp="1"/>
          </p:cNvSpPr>
          <p:nvPr>
            <p:ph idx="1"/>
          </p:nvPr>
        </p:nvSpPr>
        <p:spPr>
          <a:xfrm>
            <a:off x="457200" y="1600200"/>
            <a:ext cx="8229600" cy="604664"/>
          </a:xfrm>
        </p:spPr>
        <p:txBody>
          <a:bodyPr>
            <a:normAutofit/>
          </a:bodyPr>
          <a:lstStyle/>
          <a:p>
            <a:r>
              <a:rPr lang="nl-NL" sz="1900" dirty="0" err="1" smtClean="0"/>
              <a:t>Yet</a:t>
            </a:r>
            <a:r>
              <a:rPr lang="nl-NL" sz="1900" dirty="0" smtClean="0"/>
              <a:t>, </a:t>
            </a:r>
            <a:r>
              <a:rPr lang="nl-NL" sz="1900" dirty="0" err="1" smtClean="0"/>
              <a:t>Carnap’s</a:t>
            </a:r>
            <a:r>
              <a:rPr lang="nl-NL" sz="1900" dirty="0" smtClean="0"/>
              <a:t> </a:t>
            </a:r>
            <a:r>
              <a:rPr lang="nl-NL" sz="1900" dirty="0" err="1" smtClean="0"/>
              <a:t>position</a:t>
            </a:r>
            <a:r>
              <a:rPr lang="nl-NL" sz="1900" dirty="0" smtClean="0"/>
              <a:t> was </a:t>
            </a:r>
            <a:r>
              <a:rPr lang="nl-NL" sz="1900" dirty="0" err="1" smtClean="0"/>
              <a:t>never</a:t>
            </a:r>
            <a:r>
              <a:rPr lang="nl-NL" sz="1900" dirty="0" smtClean="0"/>
              <a:t> </a:t>
            </a:r>
            <a:r>
              <a:rPr lang="nl-NL" sz="1900" dirty="0" err="1" smtClean="0"/>
              <a:t>consolidated</a:t>
            </a:r>
            <a:r>
              <a:rPr lang="nl-NL" sz="1900" dirty="0" smtClean="0"/>
              <a:t>. In </a:t>
            </a:r>
            <a:r>
              <a:rPr lang="nl-NL" sz="1900" dirty="0" err="1" smtClean="0"/>
              <a:t>fact</a:t>
            </a:r>
            <a:r>
              <a:rPr lang="nl-NL" sz="1900" dirty="0" smtClean="0"/>
              <a:t>, the </a:t>
            </a:r>
            <a:r>
              <a:rPr lang="nl-NL" sz="1900" dirty="0" err="1" smtClean="0"/>
              <a:t>ground</a:t>
            </a:r>
            <a:r>
              <a:rPr lang="nl-NL" sz="1900" dirty="0" smtClean="0"/>
              <a:t> was lost</a:t>
            </a:r>
            <a:r>
              <a:rPr lang="nl-NL" sz="2000" dirty="0" smtClean="0"/>
              <a:t>  </a:t>
            </a:r>
          </a:p>
          <a:p>
            <a:endParaRPr lang="nl-NL" sz="800" dirty="0" smtClean="0"/>
          </a:p>
          <a:p>
            <a:endParaRPr lang="nl-NL" sz="2000" dirty="0" smtClean="0"/>
          </a:p>
          <a:p>
            <a:endParaRPr lang="nl-NL" sz="2000" dirty="0" smtClean="0"/>
          </a:p>
        </p:txBody>
      </p:sp>
      <p:sp>
        <p:nvSpPr>
          <p:cNvPr id="4" name="TextBox 3"/>
          <p:cNvSpPr txBox="1"/>
          <p:nvPr/>
        </p:nvSpPr>
        <p:spPr>
          <a:xfrm>
            <a:off x="7236296" y="6516052"/>
            <a:ext cx="2088232" cy="369332"/>
          </a:xfrm>
          <a:prstGeom prst="rect">
            <a:avLst/>
          </a:prstGeom>
          <a:noFill/>
        </p:spPr>
        <p:txBody>
          <a:bodyPr wrap="square" rtlCol="0">
            <a:spAutoFit/>
          </a:bodyPr>
          <a:lstStyle/>
          <a:p>
            <a:r>
              <a:rPr lang="nl-NL" dirty="0" smtClean="0"/>
              <a:t>[Huw </a:t>
            </a:r>
            <a:r>
              <a:rPr lang="nl-NL" dirty="0" err="1" smtClean="0"/>
              <a:t>Price</a:t>
            </a:r>
            <a:r>
              <a:rPr lang="nl-NL" dirty="0" smtClean="0"/>
              <a:t> in MM]</a:t>
            </a:r>
            <a:endParaRPr lang="nl-NL" dirty="0"/>
          </a:p>
        </p:txBody>
      </p:sp>
      <p:sp>
        <p:nvSpPr>
          <p:cNvPr id="5" name="Rectangle 4"/>
          <p:cNvSpPr/>
          <p:nvPr/>
        </p:nvSpPr>
        <p:spPr>
          <a:xfrm>
            <a:off x="467544" y="2132857"/>
            <a:ext cx="7974632" cy="1097223"/>
          </a:xfrm>
          <a:prstGeom prst="rect">
            <a:avLst/>
          </a:prstGeom>
        </p:spPr>
        <p:txBody>
          <a:bodyPr wrap="square">
            <a:spAutoFit/>
          </a:bodyPr>
          <a:lstStyle/>
          <a:p>
            <a:pPr>
              <a:lnSpc>
                <a:spcPct val="110000"/>
              </a:lnSpc>
              <a:buFont typeface="Arial" pitchFamily="34" charset="0"/>
              <a:buChar char="•"/>
            </a:pPr>
            <a:r>
              <a:rPr lang="nl-NL" dirty="0" smtClean="0"/>
              <a:t>     For </a:t>
            </a:r>
            <a:r>
              <a:rPr lang="nl-NL" dirty="0" err="1" smtClean="0"/>
              <a:t>one</a:t>
            </a:r>
            <a:r>
              <a:rPr lang="nl-NL" dirty="0" smtClean="0"/>
              <a:t> of the features of </a:t>
            </a:r>
            <a:r>
              <a:rPr lang="nl-NL" dirty="0" err="1" smtClean="0"/>
              <a:t>contemporary</a:t>
            </a:r>
            <a:r>
              <a:rPr lang="nl-NL" dirty="0" smtClean="0"/>
              <a:t> </a:t>
            </a:r>
            <a:r>
              <a:rPr lang="nl-NL" dirty="0" err="1" smtClean="0"/>
              <a:t>analytic</a:t>
            </a:r>
            <a:r>
              <a:rPr lang="nl-NL" dirty="0" smtClean="0"/>
              <a:t> </a:t>
            </a:r>
            <a:r>
              <a:rPr lang="nl-NL" dirty="0" err="1" smtClean="0"/>
              <a:t>philosophy</a:t>
            </a:r>
            <a:r>
              <a:rPr lang="nl-NL" dirty="0" smtClean="0"/>
              <a:t> </a:t>
            </a:r>
            <a:r>
              <a:rPr lang="nl-NL" dirty="0" err="1" smtClean="0"/>
              <a:t>that</a:t>
            </a:r>
            <a:r>
              <a:rPr lang="nl-NL" dirty="0" smtClean="0"/>
              <a:t> </a:t>
            </a:r>
            <a:r>
              <a:rPr lang="nl-NL" dirty="0" err="1" smtClean="0"/>
              <a:t>Carnap</a:t>
            </a:r>
            <a:r>
              <a:rPr lang="nl-NL" dirty="0" smtClean="0"/>
              <a:t> </a:t>
            </a:r>
            <a:r>
              <a:rPr lang="nl-NL" dirty="0" err="1" smtClean="0"/>
              <a:t>would</a:t>
            </a:r>
            <a:r>
              <a:rPr lang="nl-NL" dirty="0" smtClean="0"/>
              <a:t>     </a:t>
            </a:r>
            <a:br>
              <a:rPr lang="nl-NL" dirty="0" smtClean="0"/>
            </a:br>
            <a:r>
              <a:rPr lang="nl-NL" dirty="0" smtClean="0"/>
              <a:t>       have </a:t>
            </a:r>
            <a:r>
              <a:rPr lang="nl-NL" dirty="0" err="1" smtClean="0"/>
              <a:t>found</a:t>
            </a:r>
            <a:r>
              <a:rPr lang="nl-NL" dirty="0" smtClean="0"/>
              <a:t> most </a:t>
            </a:r>
            <a:r>
              <a:rPr lang="nl-NL" dirty="0" err="1" smtClean="0"/>
              <a:t>surprising</a:t>
            </a:r>
            <a:r>
              <a:rPr lang="nl-NL" dirty="0" smtClean="0"/>
              <a:t> is the </a:t>
            </a:r>
            <a:r>
              <a:rPr lang="nl-NL" dirty="0" err="1" smtClean="0"/>
              <a:t>apparent</a:t>
            </a:r>
            <a:r>
              <a:rPr lang="nl-NL" dirty="0" smtClean="0"/>
              <a:t> </a:t>
            </a:r>
            <a:r>
              <a:rPr lang="nl-NL" dirty="0" err="1" smtClean="0"/>
              <a:t>health</a:t>
            </a:r>
            <a:r>
              <a:rPr lang="nl-NL" dirty="0" smtClean="0"/>
              <a:t> of </a:t>
            </a:r>
            <a:r>
              <a:rPr lang="nl-NL" dirty="0" err="1" smtClean="0"/>
              <a:t>metaphysics</a:t>
            </a:r>
            <a:r>
              <a:rPr lang="nl-NL" dirty="0" smtClean="0"/>
              <a:t> </a:t>
            </a:r>
            <a:r>
              <a:rPr lang="nl-NL" dirty="0" err="1" smtClean="0"/>
              <a:t>or</a:t>
            </a:r>
            <a:r>
              <a:rPr lang="nl-NL" dirty="0" smtClean="0"/>
              <a:t> </a:t>
            </a:r>
            <a:r>
              <a:rPr lang="nl-NL" dirty="0" err="1" smtClean="0"/>
              <a:t>ontology</a:t>
            </a:r>
            <a:r>
              <a:rPr lang="nl-NL" dirty="0" smtClean="0"/>
              <a:t>         </a:t>
            </a:r>
          </a:p>
          <a:p>
            <a:pPr>
              <a:lnSpc>
                <a:spcPct val="110000"/>
              </a:lnSpc>
            </a:pPr>
            <a:endParaRPr lang="nl-NL" sz="700" dirty="0" smtClean="0"/>
          </a:p>
          <a:p>
            <a:pPr>
              <a:buNone/>
            </a:pPr>
            <a:endParaRPr lang="nl-NL" i="1" dirty="0" smtClean="0"/>
          </a:p>
        </p:txBody>
      </p:sp>
      <p:sp>
        <p:nvSpPr>
          <p:cNvPr id="6" name="Rectangle 5"/>
          <p:cNvSpPr/>
          <p:nvPr/>
        </p:nvSpPr>
        <p:spPr>
          <a:xfrm>
            <a:off x="755576" y="2890561"/>
            <a:ext cx="7614592" cy="2665345"/>
          </a:xfrm>
          <a:prstGeom prst="rect">
            <a:avLst/>
          </a:prstGeom>
        </p:spPr>
        <p:txBody>
          <a:bodyPr wrap="square">
            <a:spAutoFit/>
          </a:bodyPr>
          <a:lstStyle/>
          <a:p>
            <a:pPr>
              <a:lnSpc>
                <a:spcPct val="110000"/>
              </a:lnSpc>
              <a:buNone/>
            </a:pPr>
            <a:r>
              <a:rPr lang="nl-NL" i="1" dirty="0" smtClean="0"/>
              <a:t>“</a:t>
            </a:r>
            <a:r>
              <a:rPr lang="nl-NL" i="1" dirty="0" err="1" smtClean="0"/>
              <a:t>How</a:t>
            </a:r>
            <a:r>
              <a:rPr lang="nl-NL" i="1" dirty="0" smtClean="0"/>
              <a:t> </a:t>
            </a:r>
            <a:r>
              <a:rPr lang="nl-NL" i="1" dirty="0" err="1" smtClean="0"/>
              <a:t>come</a:t>
            </a:r>
            <a:r>
              <a:rPr lang="nl-NL" i="1" dirty="0" smtClean="0"/>
              <a:t>,” the reader </a:t>
            </a:r>
            <a:r>
              <a:rPr lang="nl-NL" i="1" dirty="0" err="1" smtClean="0"/>
              <a:t>may</a:t>
            </a:r>
            <a:r>
              <a:rPr lang="nl-NL" i="1" dirty="0" smtClean="0"/>
              <a:t> wonder, “</a:t>
            </a:r>
            <a:r>
              <a:rPr lang="nl-NL" i="1" dirty="0" err="1" smtClean="0"/>
              <a:t>it</a:t>
            </a:r>
            <a:r>
              <a:rPr lang="nl-NL" i="1" dirty="0" smtClean="0"/>
              <a:t> is </a:t>
            </a:r>
            <a:r>
              <a:rPr lang="nl-NL" i="1" dirty="0" err="1" smtClean="0"/>
              <a:t>precisely</a:t>
            </a:r>
            <a:r>
              <a:rPr lang="nl-NL" i="1" dirty="0" smtClean="0"/>
              <a:t> in </a:t>
            </a:r>
            <a:r>
              <a:rPr lang="nl-NL" i="1" dirty="0" err="1" smtClean="0"/>
              <a:t>analytic</a:t>
            </a:r>
            <a:r>
              <a:rPr lang="nl-NL" i="1" dirty="0" smtClean="0"/>
              <a:t> </a:t>
            </a:r>
            <a:r>
              <a:rPr lang="nl-NL" i="1" dirty="0" err="1" smtClean="0"/>
              <a:t>philosophy</a:t>
            </a:r>
            <a:r>
              <a:rPr lang="nl-NL" i="1" dirty="0" smtClean="0"/>
              <a:t> -  a kind of </a:t>
            </a:r>
            <a:r>
              <a:rPr lang="nl-NL" i="1" dirty="0" err="1" smtClean="0"/>
              <a:t>philosophy</a:t>
            </a:r>
            <a:r>
              <a:rPr lang="nl-NL" i="1" dirty="0" smtClean="0"/>
              <a:t> </a:t>
            </a:r>
            <a:r>
              <a:rPr lang="nl-NL" i="1" dirty="0" err="1" smtClean="0"/>
              <a:t>that</a:t>
            </a:r>
            <a:r>
              <a:rPr lang="nl-NL" i="1" dirty="0" smtClean="0"/>
              <a:t>, </a:t>
            </a:r>
            <a:r>
              <a:rPr lang="nl-NL" i="1" dirty="0" err="1" smtClean="0"/>
              <a:t>for</a:t>
            </a:r>
            <a:r>
              <a:rPr lang="nl-NL" i="1" dirty="0" smtClean="0"/>
              <a:t> </a:t>
            </a:r>
            <a:r>
              <a:rPr lang="nl-NL" i="1" dirty="0" err="1" smtClean="0"/>
              <a:t>many</a:t>
            </a:r>
            <a:r>
              <a:rPr lang="nl-NL" i="1" dirty="0" smtClean="0"/>
              <a:t> </a:t>
            </a:r>
            <a:r>
              <a:rPr lang="nl-NL" i="1" dirty="0" err="1" smtClean="0"/>
              <a:t>years</a:t>
            </a:r>
            <a:r>
              <a:rPr lang="nl-NL" i="1" dirty="0" smtClean="0"/>
              <a:t>, was </a:t>
            </a:r>
            <a:r>
              <a:rPr lang="nl-NL" i="1" dirty="0" err="1" smtClean="0"/>
              <a:t>hostile</a:t>
            </a:r>
            <a:r>
              <a:rPr lang="nl-NL" i="1" dirty="0" smtClean="0"/>
              <a:t> to the </a:t>
            </a:r>
            <a:r>
              <a:rPr lang="nl-NL" i="1" dirty="0" err="1" smtClean="0"/>
              <a:t>very</a:t>
            </a:r>
            <a:r>
              <a:rPr lang="nl-NL" i="1" dirty="0" smtClean="0"/>
              <a:t> word ‘</a:t>
            </a:r>
            <a:r>
              <a:rPr lang="nl-NL" i="1" dirty="0" err="1" smtClean="0"/>
              <a:t>ontology</a:t>
            </a:r>
            <a:r>
              <a:rPr lang="nl-NL" i="1" dirty="0" smtClean="0"/>
              <a:t>’ – </a:t>
            </a:r>
            <a:r>
              <a:rPr lang="nl-NL" i="1" dirty="0" err="1" smtClean="0"/>
              <a:t>that</a:t>
            </a:r>
            <a:r>
              <a:rPr lang="nl-NL" i="1" dirty="0" smtClean="0"/>
              <a:t> </a:t>
            </a:r>
            <a:r>
              <a:rPr lang="nl-NL" i="1" dirty="0" err="1" smtClean="0"/>
              <a:t>ontology</a:t>
            </a:r>
            <a:r>
              <a:rPr lang="nl-NL" i="1" dirty="0" smtClean="0"/>
              <a:t> </a:t>
            </a:r>
            <a:r>
              <a:rPr lang="nl-NL" i="1" dirty="0" err="1" smtClean="0"/>
              <a:t>flourishes</a:t>
            </a:r>
            <a:r>
              <a:rPr lang="nl-NL" i="1" dirty="0" smtClean="0"/>
              <a:t>?”</a:t>
            </a:r>
          </a:p>
          <a:p>
            <a:pPr>
              <a:lnSpc>
                <a:spcPct val="110000"/>
              </a:lnSpc>
              <a:buNone/>
            </a:pPr>
            <a:r>
              <a:rPr lang="nl-NL" i="1" dirty="0" smtClean="0"/>
              <a:t>	</a:t>
            </a:r>
          </a:p>
          <a:p>
            <a:pPr>
              <a:lnSpc>
                <a:spcPct val="110000"/>
              </a:lnSpc>
              <a:buNone/>
            </a:pPr>
            <a:r>
              <a:rPr lang="nl-NL" i="1" dirty="0" err="1" smtClean="0"/>
              <a:t>If</a:t>
            </a:r>
            <a:r>
              <a:rPr lang="nl-NL" i="1" dirty="0" smtClean="0"/>
              <a:t> we </a:t>
            </a:r>
            <a:r>
              <a:rPr lang="nl-NL" i="1" dirty="0" err="1" smtClean="0"/>
              <a:t>ask</a:t>
            </a:r>
            <a:r>
              <a:rPr lang="nl-NL" i="1" dirty="0" smtClean="0"/>
              <a:t> </a:t>
            </a:r>
            <a:r>
              <a:rPr lang="nl-NL" i="1" u="sng" dirty="0" err="1" smtClean="0"/>
              <a:t>when</a:t>
            </a:r>
            <a:r>
              <a:rPr lang="nl-NL" i="1" dirty="0" smtClean="0"/>
              <a:t> </a:t>
            </a:r>
            <a:r>
              <a:rPr lang="nl-NL" i="1" dirty="0" err="1" smtClean="0"/>
              <a:t>ontology</a:t>
            </a:r>
            <a:r>
              <a:rPr lang="nl-NL" i="1" dirty="0" smtClean="0"/>
              <a:t> </a:t>
            </a:r>
            <a:r>
              <a:rPr lang="nl-NL" i="1" dirty="0" err="1" smtClean="0"/>
              <a:t>became</a:t>
            </a:r>
            <a:r>
              <a:rPr lang="nl-NL" i="1" dirty="0" smtClean="0"/>
              <a:t> a </a:t>
            </a:r>
            <a:r>
              <a:rPr lang="nl-NL" i="1" dirty="0" err="1" smtClean="0"/>
              <a:t>respectable</a:t>
            </a:r>
            <a:r>
              <a:rPr lang="nl-NL" i="1" dirty="0" smtClean="0"/>
              <a:t> subject </a:t>
            </a:r>
            <a:r>
              <a:rPr lang="nl-NL" i="1" dirty="0" err="1" smtClean="0"/>
              <a:t>for</a:t>
            </a:r>
            <a:r>
              <a:rPr lang="nl-NL" i="1" dirty="0" smtClean="0"/>
              <a:t> </a:t>
            </a:r>
            <a:r>
              <a:rPr lang="nl-NL" i="1" dirty="0" err="1" smtClean="0"/>
              <a:t>an</a:t>
            </a:r>
            <a:r>
              <a:rPr lang="nl-NL" i="1" dirty="0" smtClean="0"/>
              <a:t> </a:t>
            </a:r>
            <a:r>
              <a:rPr lang="nl-NL" i="1" dirty="0" err="1" smtClean="0"/>
              <a:t>analytic</a:t>
            </a:r>
            <a:r>
              <a:rPr lang="nl-NL" i="1" dirty="0" smtClean="0"/>
              <a:t> </a:t>
            </a:r>
            <a:r>
              <a:rPr lang="nl-NL" i="1" dirty="0" err="1" smtClean="0"/>
              <a:t>philosopher</a:t>
            </a:r>
            <a:r>
              <a:rPr lang="nl-NL" i="1" dirty="0" smtClean="0"/>
              <a:t> to </a:t>
            </a:r>
            <a:r>
              <a:rPr lang="nl-NL" i="1" dirty="0" err="1" smtClean="0"/>
              <a:t>pursue</a:t>
            </a:r>
            <a:r>
              <a:rPr lang="nl-NL" i="1" dirty="0" smtClean="0"/>
              <a:t>, the </a:t>
            </a:r>
            <a:r>
              <a:rPr lang="nl-NL" i="1" dirty="0" err="1" smtClean="0"/>
              <a:t>mystery</a:t>
            </a:r>
            <a:r>
              <a:rPr lang="nl-NL" i="1" dirty="0" smtClean="0"/>
              <a:t> </a:t>
            </a:r>
            <a:r>
              <a:rPr lang="nl-NL" i="1" dirty="0" err="1" smtClean="0"/>
              <a:t>disappears</a:t>
            </a:r>
            <a:r>
              <a:rPr lang="nl-NL" i="1" dirty="0" smtClean="0"/>
              <a:t>. </a:t>
            </a:r>
            <a:r>
              <a:rPr lang="nl-NL" i="1" dirty="0" err="1" smtClean="0"/>
              <a:t>It</a:t>
            </a:r>
            <a:r>
              <a:rPr lang="nl-NL" i="1" dirty="0" smtClean="0"/>
              <a:t> </a:t>
            </a:r>
            <a:r>
              <a:rPr lang="nl-NL" i="1" dirty="0" err="1" smtClean="0"/>
              <a:t>became</a:t>
            </a:r>
            <a:r>
              <a:rPr lang="nl-NL" i="1" dirty="0" smtClean="0"/>
              <a:t> </a:t>
            </a:r>
            <a:r>
              <a:rPr lang="nl-NL" i="1" dirty="0" err="1" smtClean="0"/>
              <a:t>respectable</a:t>
            </a:r>
            <a:r>
              <a:rPr lang="nl-NL" i="1" dirty="0" smtClean="0"/>
              <a:t> in 1948, </a:t>
            </a:r>
            <a:r>
              <a:rPr lang="nl-NL" i="1" dirty="0" err="1" smtClean="0"/>
              <a:t>when</a:t>
            </a:r>
            <a:r>
              <a:rPr lang="nl-NL" i="1" dirty="0" smtClean="0"/>
              <a:t> </a:t>
            </a:r>
            <a:r>
              <a:rPr lang="nl-NL" i="1" dirty="0" err="1" smtClean="0"/>
              <a:t>Quine</a:t>
            </a:r>
            <a:r>
              <a:rPr lang="nl-NL" i="1" dirty="0" smtClean="0"/>
              <a:t> </a:t>
            </a:r>
            <a:r>
              <a:rPr lang="nl-NL" i="1" dirty="0" err="1" smtClean="0"/>
              <a:t>published</a:t>
            </a:r>
            <a:r>
              <a:rPr lang="nl-NL" i="1" dirty="0" smtClean="0"/>
              <a:t> a </a:t>
            </a:r>
            <a:r>
              <a:rPr lang="nl-NL" i="1" dirty="0" err="1" smtClean="0"/>
              <a:t>famous</a:t>
            </a:r>
            <a:r>
              <a:rPr lang="nl-NL" i="1" dirty="0" smtClean="0"/>
              <a:t> paper ‘</a:t>
            </a:r>
            <a:r>
              <a:rPr lang="nl-NL" i="1" dirty="0" err="1" smtClean="0"/>
              <a:t>On</a:t>
            </a:r>
            <a:r>
              <a:rPr lang="nl-NL" i="1" dirty="0" smtClean="0"/>
              <a:t> </a:t>
            </a:r>
            <a:r>
              <a:rPr lang="nl-NL" i="1" dirty="0" err="1" smtClean="0"/>
              <a:t>What</a:t>
            </a:r>
            <a:r>
              <a:rPr lang="nl-NL" i="1" dirty="0" smtClean="0"/>
              <a:t> </a:t>
            </a:r>
            <a:r>
              <a:rPr lang="nl-NL" i="1" dirty="0" err="1" smtClean="0"/>
              <a:t>There</a:t>
            </a:r>
            <a:r>
              <a:rPr lang="nl-NL" i="1" dirty="0" smtClean="0"/>
              <a:t> Is’. </a:t>
            </a:r>
            <a:r>
              <a:rPr lang="nl-NL" i="1" dirty="0" err="1" smtClean="0"/>
              <a:t>It</a:t>
            </a:r>
            <a:r>
              <a:rPr lang="nl-NL" i="1" dirty="0" smtClean="0"/>
              <a:t> was </a:t>
            </a:r>
            <a:r>
              <a:rPr lang="nl-NL" i="1" dirty="0" err="1" smtClean="0"/>
              <a:t>Quine</a:t>
            </a:r>
            <a:r>
              <a:rPr lang="nl-NL" i="1" dirty="0" smtClean="0"/>
              <a:t> </a:t>
            </a:r>
            <a:r>
              <a:rPr lang="nl-NL" i="1" dirty="0" err="1" smtClean="0"/>
              <a:t>who</a:t>
            </a:r>
            <a:r>
              <a:rPr lang="nl-NL" i="1" dirty="0" smtClean="0"/>
              <a:t> single </a:t>
            </a:r>
            <a:r>
              <a:rPr lang="nl-NL" i="1" dirty="0" err="1" smtClean="0"/>
              <a:t>handedly</a:t>
            </a:r>
            <a:r>
              <a:rPr lang="nl-NL" i="1" dirty="0" smtClean="0"/>
              <a:t> made </a:t>
            </a:r>
            <a:r>
              <a:rPr lang="nl-NL" i="1" dirty="0" err="1" smtClean="0"/>
              <a:t>ontology</a:t>
            </a:r>
            <a:r>
              <a:rPr lang="nl-NL" i="1" dirty="0" smtClean="0"/>
              <a:t> a </a:t>
            </a:r>
            <a:r>
              <a:rPr lang="nl-NL" i="1" dirty="0" err="1" smtClean="0"/>
              <a:t>respectable</a:t>
            </a:r>
            <a:r>
              <a:rPr lang="nl-NL" i="1" dirty="0" smtClean="0"/>
              <a:t> subject </a:t>
            </a:r>
            <a:r>
              <a:rPr lang="nl-NL" i="1" dirty="0" err="1" smtClean="0"/>
              <a:t>again</a:t>
            </a:r>
            <a:r>
              <a:rPr lang="nl-NL" i="1" dirty="0" smtClean="0"/>
              <a:t>.” </a:t>
            </a:r>
            <a:r>
              <a:rPr lang="nl-NL" dirty="0" smtClean="0"/>
              <a:t>(</a:t>
            </a:r>
            <a:r>
              <a:rPr lang="nl-NL" sz="1600" dirty="0" err="1" smtClean="0"/>
              <a:t>Putnam</a:t>
            </a:r>
            <a:r>
              <a:rPr lang="nl-NL" sz="1600" dirty="0" smtClean="0"/>
              <a:t> in 2004)</a:t>
            </a:r>
            <a:endParaRPr lang="nl-NL" dirty="0" smtClean="0"/>
          </a:p>
          <a:p>
            <a:pPr>
              <a:lnSpc>
                <a:spcPct val="110000"/>
              </a:lnSpc>
              <a:buNone/>
            </a:pPr>
            <a:endParaRPr lang="nl-NL" sz="800" i="1" dirty="0" smtClean="0"/>
          </a:p>
        </p:txBody>
      </p:sp>
      <p:sp>
        <p:nvSpPr>
          <p:cNvPr id="7" name="Rectangle 6"/>
          <p:cNvSpPr/>
          <p:nvPr/>
        </p:nvSpPr>
        <p:spPr>
          <a:xfrm>
            <a:off x="323528" y="5546872"/>
            <a:ext cx="8208912" cy="701731"/>
          </a:xfrm>
          <a:prstGeom prst="rect">
            <a:avLst/>
          </a:prstGeom>
        </p:spPr>
        <p:txBody>
          <a:bodyPr wrap="square">
            <a:spAutoFit/>
          </a:bodyPr>
          <a:lstStyle/>
          <a:p>
            <a:pPr>
              <a:lnSpc>
                <a:spcPct val="110000"/>
              </a:lnSpc>
              <a:buFont typeface="Arial" pitchFamily="34" charset="0"/>
              <a:buChar char="•"/>
            </a:pPr>
            <a:r>
              <a:rPr lang="nl-NL" dirty="0" smtClean="0"/>
              <a:t>      </a:t>
            </a:r>
            <a:r>
              <a:rPr lang="nl-NL" dirty="0" err="1" smtClean="0"/>
              <a:t>According</a:t>
            </a:r>
            <a:r>
              <a:rPr lang="nl-NL" dirty="0" smtClean="0"/>
              <a:t> to </a:t>
            </a:r>
            <a:r>
              <a:rPr lang="nl-NL" dirty="0" err="1" smtClean="0"/>
              <a:t>Putnam</a:t>
            </a:r>
            <a:r>
              <a:rPr lang="nl-NL" dirty="0" smtClean="0"/>
              <a:t> </a:t>
            </a:r>
            <a:r>
              <a:rPr lang="nl-NL" dirty="0" err="1" smtClean="0"/>
              <a:t>it</a:t>
            </a:r>
            <a:r>
              <a:rPr lang="nl-NL" dirty="0" smtClean="0"/>
              <a:t> was </a:t>
            </a:r>
            <a:r>
              <a:rPr lang="nl-NL" dirty="0" err="1" smtClean="0"/>
              <a:t>Quine</a:t>
            </a:r>
            <a:r>
              <a:rPr lang="nl-NL" dirty="0" smtClean="0"/>
              <a:t> – </a:t>
            </a:r>
            <a:r>
              <a:rPr lang="nl-NL" dirty="0" err="1" smtClean="0"/>
              <a:t>perhaps</a:t>
            </a:r>
            <a:r>
              <a:rPr lang="nl-NL" dirty="0" smtClean="0"/>
              <a:t> </a:t>
            </a:r>
            <a:r>
              <a:rPr lang="nl-NL" dirty="0" err="1" smtClean="0"/>
              <a:t>Quine</a:t>
            </a:r>
            <a:r>
              <a:rPr lang="nl-NL" dirty="0" smtClean="0"/>
              <a:t> </a:t>
            </a:r>
            <a:r>
              <a:rPr lang="nl-NL" dirty="0" err="1" smtClean="0"/>
              <a:t>alone</a:t>
            </a:r>
            <a:r>
              <a:rPr lang="nl-NL" dirty="0" smtClean="0"/>
              <a:t> – </a:t>
            </a:r>
            <a:r>
              <a:rPr lang="nl-NL" dirty="0" err="1" smtClean="0"/>
              <a:t>who</a:t>
            </a:r>
            <a:r>
              <a:rPr lang="nl-NL" dirty="0" smtClean="0"/>
              <a:t> </a:t>
            </a:r>
            <a:r>
              <a:rPr lang="nl-NL" dirty="0" err="1" smtClean="0"/>
              <a:t>rescued</a:t>
            </a:r>
            <a:r>
              <a:rPr lang="nl-NL" dirty="0" smtClean="0"/>
              <a:t> </a:t>
            </a:r>
            <a:br>
              <a:rPr lang="nl-NL" dirty="0" smtClean="0"/>
            </a:br>
            <a:r>
              <a:rPr lang="nl-NL" dirty="0" smtClean="0"/>
              <a:t>        </a:t>
            </a:r>
            <a:r>
              <a:rPr lang="nl-NL" dirty="0" err="1" smtClean="0"/>
              <a:t>metaphysics</a:t>
            </a:r>
            <a:r>
              <a:rPr lang="nl-NL" dirty="0" smtClean="0"/>
              <a:t>. </a:t>
            </a:r>
            <a:r>
              <a:rPr lang="nl-NL" dirty="0" err="1" smtClean="0"/>
              <a:t>His</a:t>
            </a:r>
            <a:r>
              <a:rPr lang="nl-NL" dirty="0" smtClean="0"/>
              <a:t> ‘</a:t>
            </a:r>
            <a:r>
              <a:rPr lang="nl-NL" dirty="0" err="1" smtClean="0"/>
              <a:t>On</a:t>
            </a:r>
            <a:r>
              <a:rPr lang="nl-NL" dirty="0" smtClean="0"/>
              <a:t> </a:t>
            </a:r>
            <a:r>
              <a:rPr lang="nl-NL" dirty="0" err="1" smtClean="0"/>
              <a:t>What</a:t>
            </a:r>
            <a:r>
              <a:rPr lang="nl-NL" dirty="0" smtClean="0"/>
              <a:t> </a:t>
            </a:r>
            <a:r>
              <a:rPr lang="nl-NL" dirty="0" err="1" smtClean="0"/>
              <a:t>There</a:t>
            </a:r>
            <a:r>
              <a:rPr lang="nl-NL" dirty="0" smtClean="0"/>
              <a:t> is’ gave </a:t>
            </a:r>
            <a:r>
              <a:rPr lang="nl-NL" dirty="0" err="1" smtClean="0"/>
              <a:t>Ontology</a:t>
            </a:r>
            <a:r>
              <a:rPr lang="nl-NL" dirty="0" smtClean="0"/>
              <a:t> a </a:t>
            </a:r>
            <a:r>
              <a:rPr lang="nl-NL" dirty="0" err="1" smtClean="0"/>
              <a:t>life-saving</a:t>
            </a:r>
            <a:r>
              <a:rPr lang="nl-NL" dirty="0" smtClean="0"/>
              <a:t> </a:t>
            </a:r>
            <a:r>
              <a:rPr lang="nl-NL" dirty="0" err="1" smtClean="0"/>
              <a:t>transfusion</a:t>
            </a: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20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Quine’s</a:t>
            </a:r>
            <a:r>
              <a:rPr lang="nl-NL" sz="3200" dirty="0" smtClean="0"/>
              <a:t> </a:t>
            </a:r>
            <a:r>
              <a:rPr lang="nl-NL" sz="3200" dirty="0" err="1" smtClean="0"/>
              <a:t>method</a:t>
            </a:r>
            <a:r>
              <a:rPr lang="nl-NL" sz="3200" dirty="0" smtClean="0"/>
              <a:t> </a:t>
            </a:r>
            <a:r>
              <a:rPr lang="nl-NL" sz="3200" dirty="0" err="1" smtClean="0"/>
              <a:t>for</a:t>
            </a:r>
            <a:r>
              <a:rPr lang="nl-NL" sz="3200" dirty="0" smtClean="0"/>
              <a:t> </a:t>
            </a:r>
            <a:r>
              <a:rPr lang="nl-NL" sz="3200" dirty="0" err="1" smtClean="0"/>
              <a:t>doing</a:t>
            </a:r>
            <a:r>
              <a:rPr lang="nl-NL" sz="3200" dirty="0" smtClean="0"/>
              <a:t> </a:t>
            </a:r>
            <a:r>
              <a:rPr lang="nl-NL" sz="3200" dirty="0" err="1" smtClean="0"/>
              <a:t>serious</a:t>
            </a:r>
            <a:r>
              <a:rPr lang="nl-NL" sz="3200" dirty="0" smtClean="0"/>
              <a:t> </a:t>
            </a:r>
            <a:r>
              <a:rPr lang="nl-NL" sz="3200" dirty="0" err="1" smtClean="0"/>
              <a:t>Ontology</a:t>
            </a:r>
            <a:endParaRPr lang="nl-NL" sz="3200" dirty="0"/>
          </a:p>
        </p:txBody>
      </p:sp>
      <p:sp>
        <p:nvSpPr>
          <p:cNvPr id="3" name="Content Placeholder 2"/>
          <p:cNvSpPr>
            <a:spLocks noGrp="1"/>
          </p:cNvSpPr>
          <p:nvPr>
            <p:ph idx="1"/>
          </p:nvPr>
        </p:nvSpPr>
        <p:spPr>
          <a:xfrm>
            <a:off x="395536" y="1600200"/>
            <a:ext cx="8280920" cy="1180728"/>
          </a:xfrm>
        </p:spPr>
        <p:txBody>
          <a:bodyPr>
            <a:normAutofit/>
          </a:bodyPr>
          <a:lstStyle/>
          <a:p>
            <a:pPr>
              <a:lnSpc>
                <a:spcPct val="110000"/>
              </a:lnSpc>
            </a:pPr>
            <a:r>
              <a:rPr lang="nl-NL" sz="1900" dirty="0" err="1" smtClean="0"/>
              <a:t>On</a:t>
            </a:r>
            <a:r>
              <a:rPr lang="nl-NL" sz="1900" dirty="0" smtClean="0"/>
              <a:t> the </a:t>
            </a:r>
            <a:r>
              <a:rPr lang="nl-NL" sz="1900" dirty="0" err="1" smtClean="0"/>
              <a:t>now</a:t>
            </a:r>
            <a:r>
              <a:rPr lang="nl-NL" sz="1900" dirty="0" smtClean="0"/>
              <a:t> dominant </a:t>
            </a:r>
            <a:r>
              <a:rPr lang="nl-NL" sz="1900" dirty="0" err="1" smtClean="0"/>
              <a:t>Quinean</a:t>
            </a:r>
            <a:r>
              <a:rPr lang="nl-NL" sz="1900" dirty="0" smtClean="0"/>
              <a:t> view, </a:t>
            </a:r>
            <a:r>
              <a:rPr lang="nl-NL" sz="1900" dirty="0" err="1" smtClean="0"/>
              <a:t>metaphysics</a:t>
            </a:r>
            <a:r>
              <a:rPr lang="nl-NL" sz="1900" dirty="0" smtClean="0"/>
              <a:t> is </a:t>
            </a:r>
            <a:r>
              <a:rPr lang="nl-NL" sz="1900" dirty="0" err="1" smtClean="0"/>
              <a:t>about</a:t>
            </a:r>
            <a:r>
              <a:rPr lang="nl-NL" sz="1900" dirty="0" smtClean="0"/>
              <a:t> </a:t>
            </a:r>
            <a:r>
              <a:rPr lang="nl-NL" sz="1900" i="1" dirty="0" err="1" smtClean="0"/>
              <a:t>what</a:t>
            </a:r>
            <a:r>
              <a:rPr lang="nl-NL" sz="1900" i="1" dirty="0" smtClean="0"/>
              <a:t> </a:t>
            </a:r>
            <a:r>
              <a:rPr lang="nl-NL" sz="1900" i="1" dirty="0" err="1" smtClean="0"/>
              <a:t>there</a:t>
            </a:r>
            <a:r>
              <a:rPr lang="nl-NL" sz="1900" i="1" dirty="0" smtClean="0"/>
              <a:t> is</a:t>
            </a:r>
            <a:r>
              <a:rPr lang="nl-NL" sz="1900" dirty="0" smtClean="0"/>
              <a:t>. Do </a:t>
            </a:r>
            <a:r>
              <a:rPr lang="nl-NL" sz="1900" dirty="0" err="1" smtClean="0"/>
              <a:t>properties</a:t>
            </a:r>
            <a:r>
              <a:rPr lang="nl-NL" sz="1900" dirty="0" smtClean="0"/>
              <a:t> </a:t>
            </a:r>
            <a:r>
              <a:rPr lang="nl-NL" sz="1900" dirty="0" err="1" smtClean="0"/>
              <a:t>exist</a:t>
            </a:r>
            <a:r>
              <a:rPr lang="nl-NL" sz="1900" dirty="0" smtClean="0"/>
              <a:t>? Do </a:t>
            </a:r>
            <a:r>
              <a:rPr lang="nl-NL" sz="1900" dirty="0" err="1" smtClean="0"/>
              <a:t>numbers</a:t>
            </a:r>
            <a:r>
              <a:rPr lang="nl-NL" sz="1900" dirty="0" smtClean="0"/>
              <a:t> </a:t>
            </a:r>
            <a:r>
              <a:rPr lang="nl-NL" sz="1900" dirty="0" err="1" smtClean="0"/>
              <a:t>exist</a:t>
            </a:r>
            <a:r>
              <a:rPr lang="nl-NL" sz="1900" dirty="0" smtClean="0"/>
              <a:t>? Do </a:t>
            </a:r>
            <a:r>
              <a:rPr lang="nl-NL" sz="1900" dirty="0" err="1" smtClean="0"/>
              <a:t>meanings</a:t>
            </a:r>
            <a:r>
              <a:rPr lang="nl-NL" sz="1900" dirty="0" smtClean="0"/>
              <a:t> </a:t>
            </a:r>
            <a:r>
              <a:rPr lang="nl-NL" sz="1900" dirty="0" err="1" smtClean="0"/>
              <a:t>exist</a:t>
            </a:r>
            <a:r>
              <a:rPr lang="nl-NL" sz="1900" dirty="0" smtClean="0"/>
              <a:t>? Do tables and </a:t>
            </a:r>
            <a:r>
              <a:rPr lang="nl-NL" sz="1900" dirty="0" err="1" smtClean="0"/>
              <a:t>chairs</a:t>
            </a:r>
            <a:r>
              <a:rPr lang="nl-NL" sz="1900" dirty="0" smtClean="0"/>
              <a:t> </a:t>
            </a:r>
            <a:r>
              <a:rPr lang="nl-NL" sz="1900" dirty="0" err="1" smtClean="0"/>
              <a:t>exist</a:t>
            </a:r>
            <a:r>
              <a:rPr lang="nl-NL" sz="1900" dirty="0" smtClean="0"/>
              <a:t>? Do temporal </a:t>
            </a:r>
            <a:r>
              <a:rPr lang="nl-NL" sz="1900" dirty="0" err="1" smtClean="0"/>
              <a:t>parts</a:t>
            </a:r>
            <a:r>
              <a:rPr lang="nl-NL" sz="1900" dirty="0" smtClean="0"/>
              <a:t> </a:t>
            </a:r>
            <a:r>
              <a:rPr lang="nl-NL" sz="1900" dirty="0" err="1" smtClean="0"/>
              <a:t>exist</a:t>
            </a:r>
            <a:r>
              <a:rPr lang="nl-NL" sz="1900" dirty="0" smtClean="0"/>
              <a:t>? </a:t>
            </a:r>
            <a:r>
              <a:rPr lang="nl-NL" sz="1900" dirty="0" err="1" smtClean="0"/>
              <a:t>Mereological</a:t>
            </a:r>
            <a:r>
              <a:rPr lang="nl-NL" sz="1900" dirty="0" smtClean="0"/>
              <a:t> </a:t>
            </a:r>
            <a:r>
              <a:rPr lang="nl-NL" sz="1900" dirty="0" err="1" smtClean="0"/>
              <a:t>sums</a:t>
            </a:r>
            <a:r>
              <a:rPr lang="nl-NL" sz="1900" dirty="0" smtClean="0"/>
              <a:t>? </a:t>
            </a:r>
            <a:r>
              <a:rPr lang="nl-NL" sz="1900" dirty="0" err="1" smtClean="0"/>
              <a:t>Propositions</a:t>
            </a:r>
            <a:r>
              <a:rPr lang="nl-NL" sz="1900" dirty="0" smtClean="0"/>
              <a:t>? Etc.</a:t>
            </a:r>
          </a:p>
          <a:p>
            <a:pPr>
              <a:buNone/>
            </a:pPr>
            <a:endParaRPr lang="nl-NL" sz="1800" dirty="0" smtClean="0"/>
          </a:p>
          <a:p>
            <a:pPr>
              <a:buNone/>
            </a:pPr>
            <a:endParaRPr lang="nl-NL" sz="2000" dirty="0"/>
          </a:p>
        </p:txBody>
      </p:sp>
      <p:sp>
        <p:nvSpPr>
          <p:cNvPr id="4" name="TextBox 3"/>
          <p:cNvSpPr txBox="1"/>
          <p:nvPr/>
        </p:nvSpPr>
        <p:spPr>
          <a:xfrm>
            <a:off x="7164288" y="6516052"/>
            <a:ext cx="2088232" cy="369332"/>
          </a:xfrm>
          <a:prstGeom prst="rect">
            <a:avLst/>
          </a:prstGeom>
          <a:noFill/>
        </p:spPr>
        <p:txBody>
          <a:bodyPr wrap="square" rtlCol="0">
            <a:spAutoFit/>
          </a:bodyPr>
          <a:lstStyle/>
          <a:p>
            <a:r>
              <a:rPr lang="nl-NL" dirty="0" smtClean="0"/>
              <a:t>[(J. </a:t>
            </a:r>
            <a:r>
              <a:rPr lang="nl-NL" dirty="0" err="1" smtClean="0"/>
              <a:t>Schaffer</a:t>
            </a:r>
            <a:r>
              <a:rPr lang="nl-NL" dirty="0" smtClean="0"/>
              <a:t> in) MM]</a:t>
            </a:r>
            <a:endParaRPr lang="nl-NL" dirty="0"/>
          </a:p>
        </p:txBody>
      </p:sp>
      <p:sp>
        <p:nvSpPr>
          <p:cNvPr id="5" name="Rectangle 4"/>
          <p:cNvSpPr/>
          <p:nvPr/>
        </p:nvSpPr>
        <p:spPr>
          <a:xfrm>
            <a:off x="395536" y="2718405"/>
            <a:ext cx="7686600" cy="1923604"/>
          </a:xfrm>
          <a:prstGeom prst="rect">
            <a:avLst/>
          </a:prstGeom>
        </p:spPr>
        <p:txBody>
          <a:bodyPr wrap="square">
            <a:spAutoFit/>
          </a:bodyPr>
          <a:lstStyle/>
          <a:p>
            <a:pPr>
              <a:buFont typeface="Arial" pitchFamily="34" charset="0"/>
              <a:buChar char="•"/>
            </a:pPr>
            <a:r>
              <a:rPr lang="nl-NL" dirty="0" smtClean="0"/>
              <a:t>    </a:t>
            </a:r>
            <a:r>
              <a:rPr lang="nl-NL" dirty="0" err="1" smtClean="0"/>
              <a:t>Quine’s</a:t>
            </a:r>
            <a:r>
              <a:rPr lang="nl-NL" dirty="0" smtClean="0"/>
              <a:t> </a:t>
            </a:r>
            <a:r>
              <a:rPr lang="nl-NL" dirty="0" err="1" smtClean="0"/>
              <a:t>four-stage</a:t>
            </a:r>
            <a:r>
              <a:rPr lang="nl-NL" dirty="0" smtClean="0"/>
              <a:t> </a:t>
            </a:r>
            <a:r>
              <a:rPr lang="nl-NL" dirty="0" err="1" smtClean="0"/>
              <a:t>indispensability</a:t>
            </a:r>
            <a:r>
              <a:rPr lang="nl-NL" dirty="0" smtClean="0"/>
              <a:t> </a:t>
            </a:r>
            <a:r>
              <a:rPr lang="nl-NL" dirty="0" err="1" smtClean="0"/>
              <a:t>method</a:t>
            </a:r>
            <a:r>
              <a:rPr lang="nl-NL" dirty="0" smtClean="0"/>
              <a:t> </a:t>
            </a:r>
            <a:r>
              <a:rPr lang="nl-NL" dirty="0" err="1" smtClean="0"/>
              <a:t>for</a:t>
            </a:r>
            <a:r>
              <a:rPr lang="nl-NL" dirty="0" smtClean="0"/>
              <a:t> </a:t>
            </a:r>
            <a:r>
              <a:rPr lang="nl-NL" dirty="0" err="1" smtClean="0"/>
              <a:t>doing</a:t>
            </a:r>
            <a:r>
              <a:rPr lang="nl-NL" dirty="0" smtClean="0"/>
              <a:t> </a:t>
            </a:r>
            <a:r>
              <a:rPr lang="nl-NL" dirty="0" err="1" smtClean="0"/>
              <a:t>serious</a:t>
            </a:r>
            <a:r>
              <a:rPr lang="nl-NL" dirty="0" smtClean="0"/>
              <a:t> </a:t>
            </a:r>
            <a:r>
              <a:rPr lang="nl-NL" dirty="0" err="1" smtClean="0"/>
              <a:t>ontology</a:t>
            </a:r>
            <a:endParaRPr lang="nl-NL" dirty="0" smtClean="0"/>
          </a:p>
          <a:p>
            <a:pPr>
              <a:buNone/>
            </a:pPr>
            <a:endParaRPr lang="nl-NL" sz="1600" dirty="0" smtClean="0"/>
          </a:p>
          <a:p>
            <a:pPr>
              <a:buNone/>
            </a:pPr>
            <a:r>
              <a:rPr lang="nl-NL" sz="1600" dirty="0" smtClean="0"/>
              <a:t>     </a:t>
            </a:r>
            <a:r>
              <a:rPr lang="nl-NL" sz="1600" b="1" dirty="0" smtClean="0"/>
              <a:t>(1)</a:t>
            </a:r>
            <a:r>
              <a:rPr lang="nl-NL" sz="1600" dirty="0" smtClean="0"/>
              <a:t> </a:t>
            </a:r>
            <a:r>
              <a:rPr lang="nl-NL" sz="1600" dirty="0" err="1" smtClean="0"/>
              <a:t>Identify</a:t>
            </a:r>
            <a:r>
              <a:rPr lang="nl-NL" sz="1600" dirty="0" smtClean="0"/>
              <a:t> the best </a:t>
            </a:r>
            <a:r>
              <a:rPr lang="nl-NL" sz="1600" dirty="0" err="1" smtClean="0"/>
              <a:t>scientific</a:t>
            </a:r>
            <a:r>
              <a:rPr lang="nl-NL" sz="1600" dirty="0" smtClean="0"/>
              <a:t> </a:t>
            </a:r>
            <a:r>
              <a:rPr lang="nl-NL" sz="1600" dirty="0" err="1" smtClean="0"/>
              <a:t>theory</a:t>
            </a:r>
            <a:r>
              <a:rPr lang="nl-NL" sz="1600" dirty="0" smtClean="0"/>
              <a:t> (</a:t>
            </a:r>
            <a:r>
              <a:rPr lang="nl-NL" sz="1600" dirty="0" err="1" smtClean="0"/>
              <a:t>physics</a:t>
            </a:r>
            <a:r>
              <a:rPr lang="nl-NL" sz="1600" dirty="0" smtClean="0"/>
              <a:t> </a:t>
            </a:r>
            <a:r>
              <a:rPr lang="nl-NL" sz="1600" dirty="0" err="1" smtClean="0"/>
              <a:t>for</a:t>
            </a:r>
            <a:r>
              <a:rPr lang="nl-NL" sz="1600" dirty="0" smtClean="0"/>
              <a:t> </a:t>
            </a:r>
            <a:r>
              <a:rPr lang="nl-NL" sz="1600" dirty="0" err="1" smtClean="0"/>
              <a:t>Quine</a:t>
            </a:r>
            <a:r>
              <a:rPr lang="nl-NL" sz="1600" dirty="0" smtClean="0"/>
              <a:t>)</a:t>
            </a:r>
          </a:p>
          <a:p>
            <a:pPr>
              <a:buNone/>
            </a:pPr>
            <a:endParaRPr lang="nl-NL" sz="700" dirty="0" smtClean="0"/>
          </a:p>
          <a:p>
            <a:pPr>
              <a:buNone/>
            </a:pPr>
            <a:r>
              <a:rPr lang="nl-NL" sz="1600" dirty="0" smtClean="0"/>
              <a:t>     </a:t>
            </a:r>
            <a:r>
              <a:rPr lang="nl-NL" sz="1600" b="1" dirty="0" smtClean="0"/>
              <a:t>(2)</a:t>
            </a:r>
            <a:r>
              <a:rPr lang="nl-NL" sz="1600" dirty="0" smtClean="0"/>
              <a:t> </a:t>
            </a:r>
            <a:r>
              <a:rPr lang="nl-NL" sz="1600" dirty="0" err="1" smtClean="0"/>
              <a:t>Identify</a:t>
            </a:r>
            <a:r>
              <a:rPr lang="nl-NL" sz="1600" dirty="0" smtClean="0"/>
              <a:t> the </a:t>
            </a:r>
            <a:r>
              <a:rPr lang="nl-NL" sz="1600" dirty="0" err="1" smtClean="0"/>
              <a:t>canonical</a:t>
            </a:r>
            <a:r>
              <a:rPr lang="nl-NL" sz="1600" dirty="0" smtClean="0"/>
              <a:t> </a:t>
            </a:r>
            <a:r>
              <a:rPr lang="nl-NL" sz="1600" dirty="0" err="1" smtClean="0"/>
              <a:t>logic</a:t>
            </a:r>
            <a:r>
              <a:rPr lang="nl-NL" sz="1600" dirty="0" smtClean="0"/>
              <a:t> (</a:t>
            </a:r>
            <a:r>
              <a:rPr lang="nl-NL" sz="1600" dirty="0" err="1" smtClean="0"/>
              <a:t>first</a:t>
            </a:r>
            <a:r>
              <a:rPr lang="nl-NL" sz="1600" dirty="0" smtClean="0"/>
              <a:t> order </a:t>
            </a:r>
            <a:r>
              <a:rPr lang="nl-NL" sz="1600" dirty="0" err="1" smtClean="0"/>
              <a:t>predicate</a:t>
            </a:r>
            <a:r>
              <a:rPr lang="nl-NL" sz="1600" dirty="0" smtClean="0"/>
              <a:t> </a:t>
            </a:r>
            <a:r>
              <a:rPr lang="nl-NL" sz="1600" dirty="0" err="1" smtClean="0"/>
              <a:t>logic</a:t>
            </a:r>
            <a:r>
              <a:rPr lang="nl-NL" sz="1600" dirty="0" smtClean="0"/>
              <a:t> </a:t>
            </a:r>
            <a:r>
              <a:rPr lang="nl-NL" sz="1600" dirty="0" err="1" smtClean="0"/>
              <a:t>for</a:t>
            </a:r>
            <a:r>
              <a:rPr lang="nl-NL" sz="1600" dirty="0" smtClean="0"/>
              <a:t> </a:t>
            </a:r>
            <a:r>
              <a:rPr lang="nl-NL" sz="1600" dirty="0" err="1" smtClean="0"/>
              <a:t>Quine</a:t>
            </a:r>
            <a:r>
              <a:rPr lang="nl-NL" sz="1600" dirty="0" smtClean="0"/>
              <a:t>)</a:t>
            </a:r>
          </a:p>
          <a:p>
            <a:pPr>
              <a:buNone/>
            </a:pPr>
            <a:endParaRPr lang="nl-NL" sz="700" dirty="0" smtClean="0"/>
          </a:p>
          <a:p>
            <a:pPr>
              <a:buNone/>
            </a:pPr>
            <a:r>
              <a:rPr lang="nl-NL" sz="1600" dirty="0" smtClean="0"/>
              <a:t> </a:t>
            </a:r>
            <a:r>
              <a:rPr lang="nl-NL" sz="1600" b="1" dirty="0" smtClean="0"/>
              <a:t>    (3) </a:t>
            </a:r>
            <a:r>
              <a:rPr lang="nl-NL" sz="1600" dirty="0" smtClean="0"/>
              <a:t>Translate the best </a:t>
            </a:r>
            <a:r>
              <a:rPr lang="nl-NL" sz="1600" dirty="0" err="1" smtClean="0"/>
              <a:t>theory</a:t>
            </a:r>
            <a:r>
              <a:rPr lang="nl-NL" sz="1600" dirty="0" smtClean="0"/>
              <a:t> </a:t>
            </a:r>
            <a:r>
              <a:rPr lang="nl-NL" sz="1600" dirty="0" err="1" smtClean="0"/>
              <a:t>into</a:t>
            </a:r>
            <a:r>
              <a:rPr lang="nl-NL" sz="1600" dirty="0" smtClean="0"/>
              <a:t> the </a:t>
            </a:r>
            <a:r>
              <a:rPr lang="nl-NL" sz="1600" dirty="0" err="1" smtClean="0"/>
              <a:t>canonical</a:t>
            </a:r>
            <a:r>
              <a:rPr lang="nl-NL" sz="1600" dirty="0" smtClean="0"/>
              <a:t> </a:t>
            </a:r>
            <a:r>
              <a:rPr lang="nl-NL" sz="1600" dirty="0" err="1" smtClean="0"/>
              <a:t>logic</a:t>
            </a:r>
            <a:r>
              <a:rPr lang="nl-NL" sz="1600" dirty="0" smtClean="0"/>
              <a:t> (</a:t>
            </a:r>
            <a:r>
              <a:rPr lang="nl-NL" sz="1600" dirty="0" err="1" smtClean="0"/>
              <a:t>some</a:t>
            </a:r>
            <a:r>
              <a:rPr lang="nl-NL" sz="1600" dirty="0" smtClean="0"/>
              <a:t> </a:t>
            </a:r>
            <a:r>
              <a:rPr lang="nl-NL" sz="1600" dirty="0" err="1" smtClean="0"/>
              <a:t>paraphrasing</a:t>
            </a:r>
            <a:r>
              <a:rPr lang="nl-NL" sz="1600" dirty="0" smtClean="0"/>
              <a:t> </a:t>
            </a:r>
            <a:r>
              <a:rPr lang="nl-NL" sz="1600" dirty="0" err="1" smtClean="0"/>
              <a:t>allowed</a:t>
            </a:r>
            <a:r>
              <a:rPr lang="nl-NL" sz="1600" dirty="0" smtClean="0"/>
              <a:t>)</a:t>
            </a:r>
          </a:p>
          <a:p>
            <a:pPr>
              <a:buNone/>
            </a:pPr>
            <a:endParaRPr lang="nl-NL" sz="700" dirty="0" smtClean="0"/>
          </a:p>
          <a:p>
            <a:pPr>
              <a:buNone/>
            </a:pPr>
            <a:r>
              <a:rPr lang="nl-NL" sz="1600" dirty="0" smtClean="0"/>
              <a:t> </a:t>
            </a:r>
            <a:r>
              <a:rPr lang="nl-NL" sz="1600" b="1" dirty="0" smtClean="0"/>
              <a:t>    (4) </a:t>
            </a:r>
            <a:r>
              <a:rPr lang="nl-NL" sz="1600" dirty="0" err="1" smtClean="0"/>
              <a:t>Determine</a:t>
            </a:r>
            <a:r>
              <a:rPr lang="nl-NL" sz="1600" dirty="0" smtClean="0"/>
              <a:t> the </a:t>
            </a:r>
            <a:r>
              <a:rPr lang="nl-NL" sz="1600" dirty="0" err="1" smtClean="0"/>
              <a:t>ontological</a:t>
            </a:r>
            <a:r>
              <a:rPr lang="nl-NL" sz="1600" dirty="0" smtClean="0"/>
              <a:t> </a:t>
            </a:r>
            <a:r>
              <a:rPr lang="nl-NL" sz="1600" dirty="0" err="1" smtClean="0"/>
              <a:t>commitments</a:t>
            </a:r>
            <a:r>
              <a:rPr lang="nl-NL" sz="1600" dirty="0" smtClean="0"/>
              <a:t> </a:t>
            </a:r>
            <a:r>
              <a:rPr lang="nl-NL" sz="1600" dirty="0" err="1" smtClean="0"/>
              <a:t>required</a:t>
            </a:r>
            <a:r>
              <a:rPr lang="nl-NL" sz="1600" dirty="0" smtClean="0"/>
              <a:t> to </a:t>
            </a:r>
            <a:r>
              <a:rPr lang="nl-NL" sz="1600" dirty="0" err="1" smtClean="0"/>
              <a:t>render</a:t>
            </a:r>
            <a:r>
              <a:rPr lang="nl-NL" sz="1600" dirty="0" smtClean="0"/>
              <a:t> </a:t>
            </a:r>
            <a:r>
              <a:rPr lang="nl-NL" sz="1600" dirty="0" err="1" smtClean="0"/>
              <a:t>this</a:t>
            </a:r>
            <a:r>
              <a:rPr lang="nl-NL" sz="1600" dirty="0" smtClean="0"/>
              <a:t>  </a:t>
            </a:r>
            <a:r>
              <a:rPr lang="nl-NL" sz="1600" dirty="0" err="1" smtClean="0"/>
              <a:t>translation</a:t>
            </a:r>
            <a:r>
              <a:rPr lang="nl-NL" sz="1600" dirty="0" smtClean="0"/>
              <a:t> </a:t>
            </a:r>
            <a:r>
              <a:rPr lang="nl-NL" sz="1600" dirty="0" err="1" smtClean="0"/>
              <a:t>true</a:t>
            </a:r>
            <a:endParaRPr lang="nl-NL" sz="1600" dirty="0" smtClean="0"/>
          </a:p>
        </p:txBody>
      </p:sp>
      <p:sp>
        <p:nvSpPr>
          <p:cNvPr id="6" name="Rectangle 5"/>
          <p:cNvSpPr/>
          <p:nvPr/>
        </p:nvSpPr>
        <p:spPr>
          <a:xfrm>
            <a:off x="395536" y="4854176"/>
            <a:ext cx="8424936" cy="1311128"/>
          </a:xfrm>
          <a:prstGeom prst="rect">
            <a:avLst/>
          </a:prstGeom>
        </p:spPr>
        <p:txBody>
          <a:bodyPr wrap="square">
            <a:spAutoFit/>
          </a:bodyPr>
          <a:lstStyle/>
          <a:p>
            <a:pPr>
              <a:lnSpc>
                <a:spcPct val="110000"/>
              </a:lnSpc>
            </a:pPr>
            <a:r>
              <a:rPr lang="en-US" u="sng" dirty="0" smtClean="0"/>
              <a:t>Example</a:t>
            </a:r>
            <a:r>
              <a:rPr lang="en-US" dirty="0" smtClean="0"/>
              <a:t>: The indispensability of mathematics to empirical science gives us good reason to believe in the existence of mathematical entities. Reference to mathematical entities such as numbers is indispensable to our best scientific theories, and so we ought to be committed to the existence of these entities </a:t>
            </a:r>
            <a:r>
              <a:rPr lang="en-US" sz="1600" i="1" dirty="0" smtClean="0"/>
              <a:t>(</a:t>
            </a:r>
            <a:r>
              <a:rPr lang="en-US" sz="1600" i="1" dirty="0" err="1" smtClean="0"/>
              <a:t>Quine</a:t>
            </a:r>
            <a:r>
              <a:rPr lang="en-US" sz="1600" i="1" dirty="0" smtClean="0"/>
              <a:t>-Putnam indispensability argument)</a:t>
            </a:r>
            <a:endParaRPr lang="nl-NL"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2000"/>
                                        <p:tgtEl>
                                          <p:spTgt spid="5">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fade">
                                      <p:cBhvr>
                                        <p:cTn id="16" dur="2000"/>
                                        <p:tgtEl>
                                          <p:spTgt spid="5">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Effect transition="in" filter="fade">
                                      <p:cBhvr>
                                        <p:cTn id="19" dur="2000"/>
                                        <p:tgtEl>
                                          <p:spTgt spid="5">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Carnap</a:t>
            </a:r>
            <a:r>
              <a:rPr lang="nl-NL" sz="3200" dirty="0" smtClean="0"/>
              <a:t> is a </a:t>
            </a:r>
            <a:r>
              <a:rPr lang="nl-NL" sz="3200" dirty="0" err="1" smtClean="0"/>
              <a:t>Platonist</a:t>
            </a:r>
            <a:r>
              <a:rPr lang="nl-NL" sz="3200" dirty="0" smtClean="0"/>
              <a:t> </a:t>
            </a:r>
            <a:r>
              <a:rPr lang="nl-NL" sz="3200" dirty="0" err="1" smtClean="0"/>
              <a:t>according</a:t>
            </a:r>
            <a:r>
              <a:rPr lang="nl-NL" sz="3200" dirty="0" smtClean="0"/>
              <a:t> to </a:t>
            </a:r>
            <a:r>
              <a:rPr lang="nl-NL" sz="3200" dirty="0" err="1" smtClean="0"/>
              <a:t>Quine</a:t>
            </a:r>
            <a:endParaRPr lang="nl-NL" sz="3200" dirty="0"/>
          </a:p>
        </p:txBody>
      </p:sp>
      <p:sp>
        <p:nvSpPr>
          <p:cNvPr id="3" name="Content Placeholder 2"/>
          <p:cNvSpPr>
            <a:spLocks noGrp="1"/>
          </p:cNvSpPr>
          <p:nvPr>
            <p:ph idx="1"/>
          </p:nvPr>
        </p:nvSpPr>
        <p:spPr>
          <a:xfrm>
            <a:off x="323528" y="1600200"/>
            <a:ext cx="8280920" cy="1036712"/>
          </a:xfrm>
        </p:spPr>
        <p:txBody>
          <a:bodyPr>
            <a:normAutofit/>
          </a:bodyPr>
          <a:lstStyle/>
          <a:p>
            <a:r>
              <a:rPr lang="nl-NL" sz="1900" dirty="0" err="1" smtClean="0"/>
              <a:t>On</a:t>
            </a:r>
            <a:r>
              <a:rPr lang="nl-NL" sz="1900" dirty="0" smtClean="0"/>
              <a:t> </a:t>
            </a:r>
            <a:r>
              <a:rPr lang="nl-NL" sz="1900" dirty="0" err="1" smtClean="0"/>
              <a:t>Quine’s</a:t>
            </a:r>
            <a:r>
              <a:rPr lang="nl-NL" sz="1900" dirty="0" smtClean="0"/>
              <a:t> view of </a:t>
            </a:r>
            <a:r>
              <a:rPr lang="nl-NL" sz="1900" dirty="0" err="1" smtClean="0"/>
              <a:t>doing</a:t>
            </a:r>
            <a:r>
              <a:rPr lang="nl-NL" sz="1900" dirty="0" smtClean="0"/>
              <a:t> </a:t>
            </a:r>
            <a:r>
              <a:rPr lang="nl-NL" sz="1900" dirty="0" err="1" smtClean="0"/>
              <a:t>serious</a:t>
            </a:r>
            <a:r>
              <a:rPr lang="nl-NL" sz="1900" dirty="0" smtClean="0"/>
              <a:t> </a:t>
            </a:r>
            <a:r>
              <a:rPr lang="nl-NL" sz="1900" dirty="0" err="1" smtClean="0"/>
              <a:t>Ontology</a:t>
            </a:r>
            <a:r>
              <a:rPr lang="nl-NL" sz="1900" dirty="0" smtClean="0"/>
              <a:t> </a:t>
            </a:r>
            <a:r>
              <a:rPr lang="nl-NL" sz="1900" dirty="0" err="1" smtClean="0"/>
              <a:t>Carnap</a:t>
            </a:r>
            <a:r>
              <a:rPr lang="nl-NL" sz="1900" dirty="0" smtClean="0"/>
              <a:t> is in </a:t>
            </a:r>
            <a:r>
              <a:rPr lang="nl-NL" sz="1900" dirty="0" err="1" smtClean="0"/>
              <a:t>fact</a:t>
            </a:r>
            <a:r>
              <a:rPr lang="nl-NL" sz="1900" dirty="0" smtClean="0"/>
              <a:t> a </a:t>
            </a:r>
            <a:r>
              <a:rPr lang="nl-NL" sz="1900" dirty="0" err="1" smtClean="0"/>
              <a:t>Platonist</a:t>
            </a:r>
            <a:r>
              <a:rPr lang="nl-NL" sz="1900" dirty="0" smtClean="0"/>
              <a:t> (!),  </a:t>
            </a:r>
            <a:r>
              <a:rPr lang="nl-NL" sz="1900" dirty="0" err="1" smtClean="0"/>
              <a:t>since</a:t>
            </a:r>
            <a:r>
              <a:rPr lang="nl-NL" sz="1900" dirty="0" smtClean="0"/>
              <a:t> </a:t>
            </a:r>
            <a:r>
              <a:rPr lang="nl-NL" sz="1900" dirty="0" err="1" smtClean="0"/>
              <a:t>Carnap</a:t>
            </a:r>
            <a:r>
              <a:rPr lang="nl-NL" sz="1900" dirty="0" smtClean="0"/>
              <a:t> is in </a:t>
            </a:r>
            <a:r>
              <a:rPr lang="nl-NL" sz="1900" dirty="0" err="1" smtClean="0"/>
              <a:t>his</a:t>
            </a:r>
            <a:r>
              <a:rPr lang="nl-NL" sz="1900" dirty="0" smtClean="0"/>
              <a:t> </a:t>
            </a:r>
            <a:r>
              <a:rPr lang="nl-NL" sz="1900" dirty="0" err="1" smtClean="0"/>
              <a:t>logical-empirical</a:t>
            </a:r>
            <a:r>
              <a:rPr lang="nl-NL" sz="1900" dirty="0" smtClean="0"/>
              <a:t> </a:t>
            </a:r>
            <a:r>
              <a:rPr lang="nl-NL" sz="1900" dirty="0" err="1" smtClean="0"/>
              <a:t>theories</a:t>
            </a:r>
            <a:r>
              <a:rPr lang="nl-NL" sz="1900" dirty="0" smtClean="0"/>
              <a:t> </a:t>
            </a:r>
            <a:r>
              <a:rPr lang="nl-NL" sz="1900" dirty="0" err="1" smtClean="0"/>
              <a:t>committed</a:t>
            </a:r>
            <a:r>
              <a:rPr lang="nl-NL" sz="1900" dirty="0" smtClean="0"/>
              <a:t> to the </a:t>
            </a:r>
            <a:r>
              <a:rPr lang="nl-NL" sz="1900" dirty="0" err="1" smtClean="0"/>
              <a:t>existence</a:t>
            </a:r>
            <a:r>
              <a:rPr lang="nl-NL" sz="1900" dirty="0" smtClean="0"/>
              <a:t>        of </a:t>
            </a:r>
            <a:r>
              <a:rPr lang="nl-NL" sz="1900" dirty="0" err="1" smtClean="0"/>
              <a:t>numbers</a:t>
            </a:r>
            <a:r>
              <a:rPr lang="nl-NL" sz="1900" dirty="0" smtClean="0"/>
              <a:t>, </a:t>
            </a:r>
            <a:r>
              <a:rPr lang="nl-NL" sz="1900" dirty="0" err="1" smtClean="0"/>
              <a:t>properties</a:t>
            </a:r>
            <a:r>
              <a:rPr lang="nl-NL" sz="1900" dirty="0" smtClean="0"/>
              <a:t> and </a:t>
            </a:r>
            <a:r>
              <a:rPr lang="nl-NL" sz="1900" dirty="0" err="1" smtClean="0"/>
              <a:t>other</a:t>
            </a:r>
            <a:r>
              <a:rPr lang="nl-NL" sz="1900" dirty="0" smtClean="0"/>
              <a:t> abstract </a:t>
            </a:r>
            <a:r>
              <a:rPr lang="nl-NL" sz="1900" dirty="0" err="1" smtClean="0"/>
              <a:t>objects</a:t>
            </a:r>
            <a:endParaRPr lang="nl-NL" sz="1900" dirty="0" smtClean="0"/>
          </a:p>
          <a:p>
            <a:endParaRPr lang="nl-NL" sz="800" dirty="0" smtClean="0"/>
          </a:p>
        </p:txBody>
      </p:sp>
      <p:sp>
        <p:nvSpPr>
          <p:cNvPr id="4" name="TextBox 3"/>
          <p:cNvSpPr txBox="1"/>
          <p:nvPr/>
        </p:nvSpPr>
        <p:spPr>
          <a:xfrm>
            <a:off x="7236296" y="6516052"/>
            <a:ext cx="2088232" cy="369332"/>
          </a:xfrm>
          <a:prstGeom prst="rect">
            <a:avLst/>
          </a:prstGeom>
          <a:noFill/>
        </p:spPr>
        <p:txBody>
          <a:bodyPr wrap="square" rtlCol="0">
            <a:spAutoFit/>
          </a:bodyPr>
          <a:lstStyle/>
          <a:p>
            <a:r>
              <a:rPr lang="nl-NL" dirty="0" smtClean="0"/>
              <a:t>[S. </a:t>
            </a:r>
            <a:r>
              <a:rPr lang="nl-NL" dirty="0" err="1" smtClean="0"/>
              <a:t>Soames</a:t>
            </a:r>
            <a:r>
              <a:rPr lang="nl-NL" dirty="0" smtClean="0"/>
              <a:t> in MM]</a:t>
            </a:r>
            <a:endParaRPr lang="nl-NL" dirty="0"/>
          </a:p>
        </p:txBody>
      </p:sp>
      <p:sp>
        <p:nvSpPr>
          <p:cNvPr id="5" name="Rectangle 4"/>
          <p:cNvSpPr/>
          <p:nvPr/>
        </p:nvSpPr>
        <p:spPr>
          <a:xfrm>
            <a:off x="323528" y="2708920"/>
            <a:ext cx="8316416" cy="1041824"/>
          </a:xfrm>
          <a:prstGeom prst="rect">
            <a:avLst/>
          </a:prstGeom>
        </p:spPr>
        <p:txBody>
          <a:bodyPr wrap="square">
            <a:spAutoFit/>
          </a:bodyPr>
          <a:lstStyle/>
          <a:p>
            <a:pPr>
              <a:buFont typeface="Arial" pitchFamily="34" charset="0"/>
              <a:buChar char="•"/>
            </a:pPr>
            <a:r>
              <a:rPr lang="nl-NL" dirty="0" smtClean="0"/>
              <a:t>     </a:t>
            </a:r>
            <a:r>
              <a:rPr lang="nl-NL" dirty="0" err="1" smtClean="0"/>
              <a:t>Quine</a:t>
            </a:r>
            <a:r>
              <a:rPr lang="nl-NL" dirty="0" smtClean="0"/>
              <a:t> </a:t>
            </a:r>
            <a:r>
              <a:rPr lang="nl-NL" dirty="0" err="1" smtClean="0"/>
              <a:t>himself</a:t>
            </a:r>
            <a:r>
              <a:rPr lang="nl-NL" dirty="0" smtClean="0"/>
              <a:t> </a:t>
            </a:r>
            <a:r>
              <a:rPr lang="nl-NL" dirty="0" err="1" smtClean="0"/>
              <a:t>also</a:t>
            </a:r>
            <a:r>
              <a:rPr lang="nl-NL" dirty="0" smtClean="0"/>
              <a:t> </a:t>
            </a:r>
            <a:r>
              <a:rPr lang="nl-NL" dirty="0" err="1" smtClean="0"/>
              <a:t>recognizes</a:t>
            </a:r>
            <a:r>
              <a:rPr lang="nl-NL" dirty="0" smtClean="0"/>
              <a:t> the </a:t>
            </a:r>
            <a:r>
              <a:rPr lang="nl-NL" dirty="0" err="1" smtClean="0"/>
              <a:t>existence</a:t>
            </a:r>
            <a:r>
              <a:rPr lang="nl-NL" dirty="0" smtClean="0"/>
              <a:t> of </a:t>
            </a:r>
            <a:r>
              <a:rPr lang="nl-NL" dirty="0" err="1" smtClean="0"/>
              <a:t>numbers</a:t>
            </a:r>
            <a:r>
              <a:rPr lang="nl-NL" dirty="0" smtClean="0"/>
              <a:t> as “a </a:t>
            </a:r>
            <a:r>
              <a:rPr lang="nl-NL" dirty="0" err="1" smtClean="0"/>
              <a:t>regrettable</a:t>
            </a:r>
            <a:r>
              <a:rPr lang="nl-NL" dirty="0" smtClean="0"/>
              <a:t> </a:t>
            </a:r>
            <a:r>
              <a:rPr lang="nl-NL" dirty="0" err="1" smtClean="0"/>
              <a:t>form</a:t>
            </a:r>
            <a:r>
              <a:rPr lang="nl-NL" dirty="0" smtClean="0"/>
              <a:t>           </a:t>
            </a:r>
            <a:br>
              <a:rPr lang="nl-NL" dirty="0" smtClean="0"/>
            </a:br>
            <a:r>
              <a:rPr lang="nl-NL" dirty="0" smtClean="0"/>
              <a:t>      of </a:t>
            </a:r>
            <a:r>
              <a:rPr lang="nl-NL" dirty="0" err="1" smtClean="0"/>
              <a:t>Platonism</a:t>
            </a:r>
            <a:r>
              <a:rPr lang="nl-NL" dirty="0" smtClean="0"/>
              <a:t>” – </a:t>
            </a:r>
            <a:r>
              <a:rPr lang="nl-NL" dirty="0" err="1" smtClean="0"/>
              <a:t>they</a:t>
            </a:r>
            <a:r>
              <a:rPr lang="nl-NL" dirty="0" smtClean="0"/>
              <a:t> are </a:t>
            </a:r>
            <a:r>
              <a:rPr lang="nl-NL" dirty="0" err="1" smtClean="0"/>
              <a:t>apparently</a:t>
            </a:r>
            <a:r>
              <a:rPr lang="nl-NL" dirty="0" smtClean="0"/>
              <a:t> </a:t>
            </a:r>
            <a:r>
              <a:rPr lang="nl-NL" dirty="0" err="1" smtClean="0"/>
              <a:t>unavoidable</a:t>
            </a:r>
            <a:r>
              <a:rPr lang="nl-NL" dirty="0" smtClean="0"/>
              <a:t> in </a:t>
            </a:r>
            <a:r>
              <a:rPr lang="nl-NL" dirty="0" err="1" smtClean="0"/>
              <a:t>our</a:t>
            </a:r>
            <a:r>
              <a:rPr lang="nl-NL" dirty="0" smtClean="0"/>
              <a:t> best </a:t>
            </a:r>
            <a:r>
              <a:rPr lang="nl-NL" dirty="0" err="1" smtClean="0"/>
              <a:t>physical</a:t>
            </a:r>
            <a:r>
              <a:rPr lang="nl-NL" dirty="0" smtClean="0"/>
              <a:t> </a:t>
            </a:r>
            <a:r>
              <a:rPr lang="nl-NL" dirty="0" err="1" smtClean="0"/>
              <a:t>theory</a:t>
            </a:r>
            <a:r>
              <a:rPr lang="nl-NL" dirty="0" smtClean="0"/>
              <a:t>.                   </a:t>
            </a:r>
          </a:p>
          <a:p>
            <a:r>
              <a:rPr lang="nl-NL" dirty="0" smtClean="0"/>
              <a:t>      The </a:t>
            </a:r>
            <a:r>
              <a:rPr lang="nl-NL" dirty="0" err="1" smtClean="0"/>
              <a:t>same</a:t>
            </a:r>
            <a:r>
              <a:rPr lang="nl-NL" dirty="0" smtClean="0"/>
              <a:t> </a:t>
            </a:r>
            <a:r>
              <a:rPr lang="nl-NL" dirty="0" err="1" smtClean="0"/>
              <a:t>cannot</a:t>
            </a:r>
            <a:r>
              <a:rPr lang="nl-NL" dirty="0" smtClean="0"/>
              <a:t> </a:t>
            </a:r>
            <a:r>
              <a:rPr lang="nl-NL" dirty="0" err="1" smtClean="0"/>
              <a:t>be</a:t>
            </a:r>
            <a:r>
              <a:rPr lang="nl-NL" dirty="0" smtClean="0"/>
              <a:t> </a:t>
            </a:r>
            <a:r>
              <a:rPr lang="nl-NL" dirty="0" err="1" smtClean="0"/>
              <a:t>said</a:t>
            </a:r>
            <a:r>
              <a:rPr lang="nl-NL" dirty="0" smtClean="0"/>
              <a:t>, </a:t>
            </a:r>
            <a:r>
              <a:rPr lang="nl-NL" dirty="0" err="1" smtClean="0"/>
              <a:t>Quine</a:t>
            </a:r>
            <a:r>
              <a:rPr lang="nl-NL" dirty="0" smtClean="0"/>
              <a:t> </a:t>
            </a:r>
            <a:r>
              <a:rPr lang="nl-NL" dirty="0" err="1" smtClean="0"/>
              <a:t>thinks</a:t>
            </a:r>
            <a:r>
              <a:rPr lang="nl-NL" dirty="0" smtClean="0"/>
              <a:t>, </a:t>
            </a:r>
            <a:r>
              <a:rPr lang="nl-NL" dirty="0" err="1" smtClean="0"/>
              <a:t>for</a:t>
            </a:r>
            <a:r>
              <a:rPr lang="nl-NL" dirty="0" smtClean="0"/>
              <a:t> </a:t>
            </a:r>
            <a:r>
              <a:rPr lang="nl-NL" dirty="0" err="1" smtClean="0"/>
              <a:t>properties</a:t>
            </a:r>
            <a:r>
              <a:rPr lang="nl-NL" dirty="0" smtClean="0"/>
              <a:t> and </a:t>
            </a:r>
            <a:r>
              <a:rPr lang="nl-NL" dirty="0" err="1" smtClean="0"/>
              <a:t>other</a:t>
            </a:r>
            <a:r>
              <a:rPr lang="nl-NL" dirty="0" smtClean="0"/>
              <a:t> abstracta</a:t>
            </a:r>
          </a:p>
          <a:p>
            <a:pPr>
              <a:lnSpc>
                <a:spcPct val="110000"/>
              </a:lnSpc>
            </a:pPr>
            <a:endParaRPr lang="nl-NL" sz="700" dirty="0" smtClean="0"/>
          </a:p>
        </p:txBody>
      </p:sp>
      <p:sp>
        <p:nvSpPr>
          <p:cNvPr id="6" name="Rectangle 5"/>
          <p:cNvSpPr/>
          <p:nvPr/>
        </p:nvSpPr>
        <p:spPr>
          <a:xfrm>
            <a:off x="323528" y="3789040"/>
            <a:ext cx="8280920" cy="1429622"/>
          </a:xfrm>
          <a:prstGeom prst="rect">
            <a:avLst/>
          </a:prstGeom>
        </p:spPr>
        <p:txBody>
          <a:bodyPr wrap="square">
            <a:spAutoFit/>
          </a:bodyPr>
          <a:lstStyle/>
          <a:p>
            <a:pPr>
              <a:lnSpc>
                <a:spcPct val="110000"/>
              </a:lnSpc>
              <a:buFont typeface="Arial" pitchFamily="34" charset="0"/>
              <a:buChar char="•"/>
            </a:pPr>
            <a:r>
              <a:rPr lang="nl-NL" dirty="0" smtClean="0"/>
              <a:t>     </a:t>
            </a:r>
            <a:r>
              <a:rPr lang="nl-NL" dirty="0" err="1" smtClean="0"/>
              <a:t>But</a:t>
            </a:r>
            <a:r>
              <a:rPr lang="nl-NL" dirty="0" smtClean="0"/>
              <a:t> </a:t>
            </a:r>
            <a:r>
              <a:rPr lang="nl-NL" dirty="0" err="1" smtClean="0"/>
              <a:t>how</a:t>
            </a:r>
            <a:r>
              <a:rPr lang="nl-NL" dirty="0" smtClean="0"/>
              <a:t> </a:t>
            </a:r>
            <a:r>
              <a:rPr lang="nl-NL" dirty="0" err="1" smtClean="0"/>
              <a:t>could</a:t>
            </a:r>
            <a:r>
              <a:rPr lang="nl-NL" dirty="0" smtClean="0"/>
              <a:t> </a:t>
            </a:r>
            <a:r>
              <a:rPr lang="nl-NL" dirty="0" err="1" smtClean="0"/>
              <a:t>Quine</a:t>
            </a:r>
            <a:r>
              <a:rPr lang="nl-NL" dirty="0" smtClean="0"/>
              <a:t> have </a:t>
            </a:r>
            <a:r>
              <a:rPr lang="nl-NL" dirty="0" err="1" smtClean="0"/>
              <a:t>called</a:t>
            </a:r>
            <a:r>
              <a:rPr lang="nl-NL" dirty="0" smtClean="0"/>
              <a:t> </a:t>
            </a:r>
            <a:r>
              <a:rPr lang="nl-NL" i="1" dirty="0" err="1" smtClean="0"/>
              <a:t>Carnap</a:t>
            </a:r>
            <a:r>
              <a:rPr lang="nl-NL" dirty="0" smtClean="0"/>
              <a:t> a </a:t>
            </a:r>
            <a:r>
              <a:rPr lang="nl-NL" dirty="0" err="1" smtClean="0"/>
              <a:t>Platonist</a:t>
            </a:r>
            <a:r>
              <a:rPr lang="nl-NL" dirty="0" smtClean="0"/>
              <a:t>? </a:t>
            </a:r>
            <a:r>
              <a:rPr lang="nl-NL" dirty="0" err="1" smtClean="0"/>
              <a:t>Platonism</a:t>
            </a:r>
            <a:r>
              <a:rPr lang="nl-NL" dirty="0" smtClean="0"/>
              <a:t> is </a:t>
            </a:r>
            <a:r>
              <a:rPr lang="nl-NL" dirty="0" err="1" smtClean="0"/>
              <a:t>among</a:t>
            </a:r>
            <a:r>
              <a:rPr lang="nl-NL" dirty="0" smtClean="0"/>
              <a:t> the </a:t>
            </a:r>
          </a:p>
          <a:p>
            <a:pPr>
              <a:lnSpc>
                <a:spcPct val="110000"/>
              </a:lnSpc>
            </a:pPr>
            <a:r>
              <a:rPr lang="nl-NL" dirty="0" smtClean="0"/>
              <a:t>       traditional </a:t>
            </a:r>
            <a:r>
              <a:rPr lang="nl-NL" dirty="0" err="1" smtClean="0"/>
              <a:t>metaphysical</a:t>
            </a:r>
            <a:r>
              <a:rPr lang="nl-NL" dirty="0" smtClean="0"/>
              <a:t> views </a:t>
            </a:r>
            <a:r>
              <a:rPr lang="nl-NL" dirty="0" err="1" smtClean="0"/>
              <a:t>Carnap</a:t>
            </a:r>
            <a:r>
              <a:rPr lang="nl-NL" dirty="0" smtClean="0"/>
              <a:t> had </a:t>
            </a:r>
            <a:r>
              <a:rPr lang="nl-NL" dirty="0" err="1" smtClean="0"/>
              <a:t>consistently</a:t>
            </a:r>
            <a:r>
              <a:rPr lang="nl-NL" dirty="0" smtClean="0"/>
              <a:t> </a:t>
            </a:r>
            <a:r>
              <a:rPr lang="nl-NL" dirty="0" err="1" smtClean="0"/>
              <a:t>dismissed</a:t>
            </a:r>
            <a:r>
              <a:rPr lang="nl-NL" dirty="0" smtClean="0"/>
              <a:t> as </a:t>
            </a:r>
            <a:r>
              <a:rPr lang="nl-NL" dirty="0" err="1" smtClean="0"/>
              <a:t>cognitive</a:t>
            </a:r>
            <a:r>
              <a:rPr lang="nl-NL" dirty="0" smtClean="0"/>
              <a:t> </a:t>
            </a:r>
            <a:br>
              <a:rPr lang="nl-NL" dirty="0" smtClean="0"/>
            </a:br>
            <a:r>
              <a:rPr lang="nl-NL" dirty="0" smtClean="0"/>
              <a:t>       </a:t>
            </a:r>
            <a:r>
              <a:rPr lang="nl-NL" dirty="0" err="1" smtClean="0"/>
              <a:t>meaningless</a:t>
            </a:r>
            <a:r>
              <a:rPr lang="nl-NL" dirty="0" smtClean="0"/>
              <a:t> </a:t>
            </a:r>
            <a:r>
              <a:rPr lang="nl-NL" dirty="0" err="1" smtClean="0"/>
              <a:t>nonsense</a:t>
            </a:r>
            <a:r>
              <a:rPr lang="nl-NL" dirty="0" smtClean="0"/>
              <a:t>. </a:t>
            </a:r>
            <a:r>
              <a:rPr lang="nl-NL" dirty="0" err="1" smtClean="0"/>
              <a:t>His</a:t>
            </a:r>
            <a:r>
              <a:rPr lang="nl-NL" dirty="0" smtClean="0"/>
              <a:t> </a:t>
            </a:r>
            <a:r>
              <a:rPr lang="nl-NL" dirty="0" err="1" smtClean="0"/>
              <a:t>Logical</a:t>
            </a:r>
            <a:r>
              <a:rPr lang="nl-NL" dirty="0" smtClean="0"/>
              <a:t> </a:t>
            </a:r>
            <a:r>
              <a:rPr lang="nl-NL" dirty="0" err="1" smtClean="0"/>
              <a:t>Empiricism</a:t>
            </a:r>
            <a:r>
              <a:rPr lang="nl-NL" dirty="0" smtClean="0"/>
              <a:t> was </a:t>
            </a:r>
            <a:r>
              <a:rPr lang="nl-NL" dirty="0" err="1" smtClean="0"/>
              <a:t>supposed</a:t>
            </a:r>
            <a:r>
              <a:rPr lang="nl-NL" dirty="0" smtClean="0"/>
              <a:t> to </a:t>
            </a:r>
            <a:r>
              <a:rPr lang="nl-NL" dirty="0" err="1" smtClean="0"/>
              <a:t>leave</a:t>
            </a:r>
            <a:r>
              <a:rPr lang="nl-NL" dirty="0" smtClean="0"/>
              <a:t> traditional   </a:t>
            </a:r>
          </a:p>
          <a:p>
            <a:pPr>
              <a:lnSpc>
                <a:spcPct val="110000"/>
              </a:lnSpc>
            </a:pPr>
            <a:r>
              <a:rPr lang="nl-NL" dirty="0" smtClean="0"/>
              <a:t>       </a:t>
            </a:r>
            <a:r>
              <a:rPr lang="nl-NL" dirty="0" err="1" smtClean="0"/>
              <a:t>metaphysics</a:t>
            </a:r>
            <a:r>
              <a:rPr lang="nl-NL" dirty="0" smtClean="0"/>
              <a:t> </a:t>
            </a:r>
            <a:r>
              <a:rPr lang="nl-NL" dirty="0" err="1" smtClean="0"/>
              <a:t>behind</a:t>
            </a:r>
            <a:endParaRPr lang="nl-NL" dirty="0" smtClean="0"/>
          </a:p>
          <a:p>
            <a:pPr>
              <a:lnSpc>
                <a:spcPct val="110000"/>
              </a:lnSpc>
            </a:pPr>
            <a:endParaRPr lang="nl-NL" sz="700" dirty="0" smtClean="0"/>
          </a:p>
        </p:txBody>
      </p:sp>
      <p:sp>
        <p:nvSpPr>
          <p:cNvPr id="7" name="Rectangle 6"/>
          <p:cNvSpPr/>
          <p:nvPr/>
        </p:nvSpPr>
        <p:spPr>
          <a:xfrm>
            <a:off x="323528" y="5230883"/>
            <a:ext cx="7992888" cy="1006429"/>
          </a:xfrm>
          <a:prstGeom prst="rect">
            <a:avLst/>
          </a:prstGeom>
        </p:spPr>
        <p:txBody>
          <a:bodyPr wrap="square">
            <a:spAutoFit/>
          </a:bodyPr>
          <a:lstStyle/>
          <a:p>
            <a:pPr>
              <a:lnSpc>
                <a:spcPct val="110000"/>
              </a:lnSpc>
              <a:buFont typeface="Arial" pitchFamily="34" charset="0"/>
              <a:buChar char="•"/>
            </a:pPr>
            <a:r>
              <a:rPr lang="nl-NL" dirty="0" smtClean="0"/>
              <a:t>     </a:t>
            </a:r>
            <a:r>
              <a:rPr lang="nl-NL" dirty="0" err="1" smtClean="0"/>
              <a:t>If</a:t>
            </a:r>
            <a:r>
              <a:rPr lang="nl-NL" dirty="0" smtClean="0"/>
              <a:t> </a:t>
            </a:r>
            <a:r>
              <a:rPr lang="nl-NL" dirty="0" err="1" smtClean="0"/>
              <a:t>someone</a:t>
            </a:r>
            <a:r>
              <a:rPr lang="nl-NL" dirty="0" smtClean="0"/>
              <a:t> as </a:t>
            </a:r>
            <a:r>
              <a:rPr lang="nl-NL" dirty="0" err="1" smtClean="0"/>
              <a:t>sympathetic</a:t>
            </a:r>
            <a:r>
              <a:rPr lang="nl-NL" dirty="0" smtClean="0"/>
              <a:t> to </a:t>
            </a:r>
            <a:r>
              <a:rPr lang="nl-NL" dirty="0" err="1" smtClean="0"/>
              <a:t>positivism</a:t>
            </a:r>
            <a:r>
              <a:rPr lang="nl-NL" dirty="0" smtClean="0"/>
              <a:t> as </a:t>
            </a:r>
            <a:r>
              <a:rPr lang="nl-NL" dirty="0" err="1" smtClean="0"/>
              <a:t>Quine</a:t>
            </a:r>
            <a:r>
              <a:rPr lang="nl-NL" dirty="0" smtClean="0"/>
              <a:t> </a:t>
            </a:r>
            <a:r>
              <a:rPr lang="nl-NL" dirty="0" err="1" smtClean="0"/>
              <a:t>could</a:t>
            </a:r>
            <a:r>
              <a:rPr lang="nl-NL" dirty="0" smtClean="0"/>
              <a:t> </a:t>
            </a:r>
            <a:r>
              <a:rPr lang="nl-NL" dirty="0" err="1" smtClean="0"/>
              <a:t>read</a:t>
            </a:r>
            <a:r>
              <a:rPr lang="nl-NL" dirty="0" smtClean="0"/>
              <a:t> </a:t>
            </a:r>
            <a:r>
              <a:rPr lang="nl-NL" dirty="0" err="1" smtClean="0"/>
              <a:t>Platonism</a:t>
            </a:r>
            <a:r>
              <a:rPr lang="nl-NL" dirty="0" smtClean="0"/>
              <a:t> </a:t>
            </a:r>
            <a:r>
              <a:rPr lang="nl-NL" dirty="0" err="1" smtClean="0"/>
              <a:t>into</a:t>
            </a:r>
            <a:r>
              <a:rPr lang="nl-NL" dirty="0" smtClean="0"/>
              <a:t> </a:t>
            </a:r>
            <a:r>
              <a:rPr lang="nl-NL" dirty="0" err="1" smtClean="0"/>
              <a:t>his</a:t>
            </a:r>
            <a:r>
              <a:rPr lang="nl-NL" dirty="0" smtClean="0"/>
              <a:t> </a:t>
            </a:r>
            <a:br>
              <a:rPr lang="nl-NL" dirty="0" smtClean="0"/>
            </a:br>
            <a:r>
              <a:rPr lang="nl-NL" dirty="0" smtClean="0"/>
              <a:t>      project, </a:t>
            </a:r>
            <a:r>
              <a:rPr lang="nl-NL" dirty="0" err="1" smtClean="0"/>
              <a:t>Carnap</a:t>
            </a:r>
            <a:r>
              <a:rPr lang="nl-NL" dirty="0" smtClean="0"/>
              <a:t> </a:t>
            </a:r>
            <a:r>
              <a:rPr lang="nl-NL" dirty="0" err="1" smtClean="0"/>
              <a:t>would</a:t>
            </a:r>
            <a:r>
              <a:rPr lang="nl-NL" dirty="0" smtClean="0"/>
              <a:t> have to state </a:t>
            </a:r>
            <a:r>
              <a:rPr lang="nl-NL" dirty="0" err="1" smtClean="0"/>
              <a:t>his</a:t>
            </a:r>
            <a:r>
              <a:rPr lang="nl-NL" dirty="0" smtClean="0"/>
              <a:t> </a:t>
            </a:r>
            <a:r>
              <a:rPr lang="nl-NL" dirty="0" err="1" smtClean="0"/>
              <a:t>position</a:t>
            </a:r>
            <a:r>
              <a:rPr lang="nl-NL" dirty="0" smtClean="0"/>
              <a:t> more </a:t>
            </a:r>
            <a:r>
              <a:rPr lang="nl-NL" dirty="0" err="1" smtClean="0"/>
              <a:t>cleary</a:t>
            </a:r>
            <a:r>
              <a:rPr lang="nl-NL" dirty="0" smtClean="0"/>
              <a:t>. </a:t>
            </a:r>
            <a:r>
              <a:rPr lang="nl-NL" dirty="0" err="1" smtClean="0"/>
              <a:t>This</a:t>
            </a:r>
            <a:r>
              <a:rPr lang="nl-NL" dirty="0" smtClean="0"/>
              <a:t> was the </a:t>
            </a:r>
            <a:r>
              <a:rPr lang="nl-NL" dirty="0" err="1" smtClean="0"/>
              <a:t>task</a:t>
            </a:r>
            <a:r>
              <a:rPr lang="nl-NL" dirty="0" smtClean="0"/>
              <a:t> of </a:t>
            </a:r>
            <a:br>
              <a:rPr lang="nl-NL" dirty="0" smtClean="0"/>
            </a:br>
            <a:r>
              <a:rPr lang="nl-NL" dirty="0" smtClean="0"/>
              <a:t>      </a:t>
            </a:r>
            <a:r>
              <a:rPr lang="nl-NL" dirty="0" err="1" smtClean="0"/>
              <a:t>his</a:t>
            </a:r>
            <a:r>
              <a:rPr lang="nl-NL" dirty="0" smtClean="0"/>
              <a:t> 1950 </a:t>
            </a:r>
            <a:r>
              <a:rPr lang="nl-NL" dirty="0" err="1" smtClean="0"/>
              <a:t>article</a:t>
            </a:r>
            <a:r>
              <a:rPr lang="nl-NL" dirty="0" smtClean="0"/>
              <a:t> ‘</a:t>
            </a:r>
            <a:r>
              <a:rPr lang="nl-NL" dirty="0" err="1" smtClean="0"/>
              <a:t>Empiricism</a:t>
            </a:r>
            <a:r>
              <a:rPr lang="nl-NL" dirty="0" smtClean="0"/>
              <a:t>, </a:t>
            </a:r>
            <a:r>
              <a:rPr lang="nl-NL" dirty="0" err="1" smtClean="0"/>
              <a:t>Semantics</a:t>
            </a:r>
            <a:r>
              <a:rPr lang="nl-NL" dirty="0" smtClean="0"/>
              <a:t>, and </a:t>
            </a:r>
            <a:r>
              <a:rPr lang="nl-NL" dirty="0" err="1" smtClean="0"/>
              <a:t>Ontology</a:t>
            </a:r>
            <a:r>
              <a:rPr lang="nl-NL"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2000"/>
                                        <p:tgtEl>
                                          <p:spTgt spid="6">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20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Carnap’s</a:t>
            </a:r>
            <a:r>
              <a:rPr lang="nl-NL" sz="3200" dirty="0" smtClean="0"/>
              <a:t> </a:t>
            </a:r>
            <a:r>
              <a:rPr lang="nl-NL" sz="3200" dirty="0" err="1" smtClean="0"/>
              <a:t>deflationary</a:t>
            </a:r>
            <a:r>
              <a:rPr lang="nl-NL" sz="3200" dirty="0" smtClean="0"/>
              <a:t> view of </a:t>
            </a:r>
            <a:r>
              <a:rPr lang="nl-NL" sz="3200" dirty="0" err="1" smtClean="0"/>
              <a:t>metaphysics</a:t>
            </a:r>
            <a:r>
              <a:rPr lang="nl-NL" sz="3200" dirty="0" smtClean="0"/>
              <a:t>: </a:t>
            </a:r>
            <a:r>
              <a:rPr lang="nl-NL" sz="3200" dirty="0" err="1" smtClean="0"/>
              <a:t>ontology</a:t>
            </a:r>
            <a:r>
              <a:rPr lang="nl-NL" sz="3200" dirty="0" smtClean="0"/>
              <a:t> is </a:t>
            </a:r>
            <a:r>
              <a:rPr lang="nl-NL" sz="3200" dirty="0" err="1" smtClean="0"/>
              <a:t>shallow</a:t>
            </a:r>
            <a:r>
              <a:rPr lang="nl-NL" sz="3200" dirty="0" smtClean="0"/>
              <a:t> </a:t>
            </a:r>
            <a:r>
              <a:rPr lang="nl-NL" sz="3200" dirty="0" err="1" smtClean="0"/>
              <a:t>instead</a:t>
            </a:r>
            <a:r>
              <a:rPr lang="nl-NL" sz="3200" dirty="0" smtClean="0"/>
              <a:t> of </a:t>
            </a:r>
            <a:r>
              <a:rPr lang="nl-NL" sz="3200" dirty="0" err="1" smtClean="0"/>
              <a:t>substantive</a:t>
            </a:r>
            <a:r>
              <a:rPr lang="nl-NL" sz="3200" dirty="0" smtClean="0"/>
              <a:t> </a:t>
            </a:r>
            <a:endParaRPr lang="nl-NL" sz="3200" dirty="0"/>
          </a:p>
        </p:txBody>
      </p:sp>
      <p:sp>
        <p:nvSpPr>
          <p:cNvPr id="3" name="Content Placeholder 2"/>
          <p:cNvSpPr>
            <a:spLocks noGrp="1"/>
          </p:cNvSpPr>
          <p:nvPr>
            <p:ph idx="1"/>
          </p:nvPr>
        </p:nvSpPr>
        <p:spPr>
          <a:xfrm>
            <a:off x="395536" y="1600200"/>
            <a:ext cx="8424936" cy="676672"/>
          </a:xfrm>
        </p:spPr>
        <p:txBody>
          <a:bodyPr>
            <a:normAutofit/>
          </a:bodyPr>
          <a:lstStyle/>
          <a:p>
            <a:r>
              <a:rPr lang="nl-NL" sz="1900" dirty="0" err="1" smtClean="0"/>
              <a:t>There</a:t>
            </a:r>
            <a:r>
              <a:rPr lang="nl-NL" sz="1900" dirty="0" smtClean="0"/>
              <a:t> are </a:t>
            </a:r>
            <a:r>
              <a:rPr lang="nl-NL" sz="1900" dirty="0" err="1" smtClean="0"/>
              <a:t>two</a:t>
            </a:r>
            <a:r>
              <a:rPr lang="nl-NL" sz="1900" dirty="0" smtClean="0"/>
              <a:t> kinds of </a:t>
            </a:r>
            <a:r>
              <a:rPr lang="nl-NL" sz="1900" dirty="0" err="1" smtClean="0"/>
              <a:t>questions</a:t>
            </a:r>
            <a:r>
              <a:rPr lang="nl-NL" sz="1900" dirty="0" smtClean="0"/>
              <a:t> </a:t>
            </a:r>
            <a:r>
              <a:rPr lang="nl-NL" sz="1900" dirty="0" err="1" smtClean="0"/>
              <a:t>concerning</a:t>
            </a:r>
            <a:r>
              <a:rPr lang="nl-NL" sz="1900" dirty="0" smtClean="0"/>
              <a:t> the </a:t>
            </a:r>
            <a:r>
              <a:rPr lang="nl-NL" sz="1900" dirty="0" err="1" smtClean="0"/>
              <a:t>existence</a:t>
            </a:r>
            <a:r>
              <a:rPr lang="nl-NL" sz="1900" dirty="0" smtClean="0"/>
              <a:t> of </a:t>
            </a:r>
            <a:r>
              <a:rPr lang="nl-NL" sz="1900" dirty="0" err="1" smtClean="0"/>
              <a:t>entities</a:t>
            </a:r>
            <a:r>
              <a:rPr lang="nl-NL" sz="1900" dirty="0" smtClean="0"/>
              <a:t>: </a:t>
            </a:r>
            <a:r>
              <a:rPr lang="nl-NL" sz="1900" b="1" dirty="0" err="1" smtClean="0"/>
              <a:t>internal</a:t>
            </a:r>
            <a:r>
              <a:rPr lang="nl-NL" sz="1900" dirty="0" smtClean="0"/>
              <a:t> </a:t>
            </a:r>
            <a:r>
              <a:rPr lang="nl-NL" sz="1900" dirty="0" err="1" smtClean="0"/>
              <a:t>questions</a:t>
            </a:r>
            <a:r>
              <a:rPr lang="nl-NL" sz="1900" dirty="0" smtClean="0"/>
              <a:t> and </a:t>
            </a:r>
            <a:r>
              <a:rPr lang="nl-NL" sz="1900" b="1" dirty="0" err="1" smtClean="0"/>
              <a:t>external</a:t>
            </a:r>
            <a:r>
              <a:rPr lang="nl-NL" sz="1900" b="1" dirty="0" smtClean="0"/>
              <a:t> </a:t>
            </a:r>
            <a:r>
              <a:rPr lang="nl-NL" sz="1900" dirty="0" err="1" smtClean="0"/>
              <a:t>questions</a:t>
            </a:r>
            <a:endParaRPr lang="nl-NL" sz="1900" dirty="0" smtClean="0"/>
          </a:p>
          <a:p>
            <a:endParaRPr lang="nl-NL" sz="8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Rectangle 4"/>
          <p:cNvSpPr/>
          <p:nvPr/>
        </p:nvSpPr>
        <p:spPr>
          <a:xfrm>
            <a:off x="395536" y="2312873"/>
            <a:ext cx="9433048" cy="2231380"/>
          </a:xfrm>
          <a:prstGeom prst="rect">
            <a:avLst/>
          </a:prstGeom>
        </p:spPr>
        <p:txBody>
          <a:bodyPr wrap="square">
            <a:spAutoFit/>
          </a:bodyPr>
          <a:lstStyle/>
          <a:p>
            <a:pPr>
              <a:buFont typeface="Arial" pitchFamily="34" charset="0"/>
              <a:buChar char="•"/>
            </a:pPr>
            <a:r>
              <a:rPr lang="nl-NL" sz="1900" dirty="0" smtClean="0"/>
              <a:t>     </a:t>
            </a:r>
            <a:r>
              <a:rPr lang="nl-NL" sz="1900" dirty="0" err="1" smtClean="0"/>
              <a:t>Internal</a:t>
            </a:r>
            <a:r>
              <a:rPr lang="nl-NL" sz="1900" dirty="0" smtClean="0"/>
              <a:t> </a:t>
            </a:r>
            <a:r>
              <a:rPr lang="nl-NL" sz="1900" dirty="0" err="1" smtClean="0"/>
              <a:t>questions</a:t>
            </a:r>
            <a:r>
              <a:rPr lang="nl-NL" sz="1900" dirty="0" smtClean="0"/>
              <a:t> are </a:t>
            </a:r>
            <a:r>
              <a:rPr lang="nl-NL" sz="1900" dirty="0" err="1" smtClean="0"/>
              <a:t>questions</a:t>
            </a:r>
            <a:r>
              <a:rPr lang="nl-NL" sz="1900" dirty="0" smtClean="0"/>
              <a:t> of the </a:t>
            </a:r>
            <a:r>
              <a:rPr lang="nl-NL" sz="1900" dirty="0" err="1" smtClean="0"/>
              <a:t>existence</a:t>
            </a:r>
            <a:r>
              <a:rPr lang="nl-NL" sz="1900" dirty="0" smtClean="0"/>
              <a:t> of </a:t>
            </a:r>
            <a:r>
              <a:rPr lang="nl-NL" sz="1900" dirty="0" err="1" smtClean="0"/>
              <a:t>certain</a:t>
            </a:r>
            <a:r>
              <a:rPr lang="nl-NL" sz="1900" dirty="0" smtClean="0"/>
              <a:t> </a:t>
            </a:r>
            <a:r>
              <a:rPr lang="nl-NL" sz="1900" dirty="0" err="1" smtClean="0"/>
              <a:t>entities</a:t>
            </a:r>
            <a:r>
              <a:rPr lang="nl-NL" sz="1900" dirty="0" smtClean="0"/>
              <a:t> </a:t>
            </a:r>
            <a:r>
              <a:rPr lang="nl-NL" sz="1900" i="1" dirty="0" err="1" smtClean="0"/>
              <a:t>within</a:t>
            </a:r>
            <a:r>
              <a:rPr lang="nl-NL" sz="1900" dirty="0" smtClean="0"/>
              <a:t> a                                         </a:t>
            </a:r>
            <a:br>
              <a:rPr lang="nl-NL" sz="1900" dirty="0" smtClean="0"/>
            </a:br>
            <a:r>
              <a:rPr lang="nl-NL" sz="1900" dirty="0" smtClean="0"/>
              <a:t>       </a:t>
            </a:r>
            <a:r>
              <a:rPr lang="nl-NL" sz="1900" dirty="0" err="1" smtClean="0"/>
              <a:t>given</a:t>
            </a:r>
            <a:r>
              <a:rPr lang="nl-NL" sz="1900" dirty="0" smtClean="0"/>
              <a:t> </a:t>
            </a:r>
            <a:r>
              <a:rPr lang="nl-NL" sz="1900" dirty="0" err="1" smtClean="0"/>
              <a:t>linguistic</a:t>
            </a:r>
            <a:r>
              <a:rPr lang="nl-NL" sz="1900" dirty="0" smtClean="0"/>
              <a:t> </a:t>
            </a:r>
            <a:r>
              <a:rPr lang="nl-NL" sz="1900" dirty="0" err="1" smtClean="0"/>
              <a:t>framework</a:t>
            </a:r>
            <a:r>
              <a:rPr lang="nl-NL" sz="1900" dirty="0" smtClean="0"/>
              <a:t> of </a:t>
            </a:r>
            <a:r>
              <a:rPr lang="nl-NL" sz="1900" dirty="0" err="1" smtClean="0"/>
              <a:t>terms</a:t>
            </a:r>
            <a:r>
              <a:rPr lang="nl-NL" sz="1900" dirty="0" smtClean="0"/>
              <a:t> and </a:t>
            </a:r>
            <a:r>
              <a:rPr lang="nl-NL" sz="1900" dirty="0" err="1" smtClean="0"/>
              <a:t>rules</a:t>
            </a:r>
            <a:r>
              <a:rPr lang="nl-NL" sz="1900" dirty="0" smtClean="0"/>
              <a:t> </a:t>
            </a:r>
            <a:r>
              <a:rPr lang="nl-NL" sz="1900" dirty="0" err="1" smtClean="0"/>
              <a:t>for</a:t>
            </a:r>
            <a:r>
              <a:rPr lang="nl-NL" sz="1900" dirty="0" smtClean="0"/>
              <a:t> </a:t>
            </a:r>
            <a:r>
              <a:rPr lang="nl-NL" sz="1900" dirty="0" err="1" smtClean="0"/>
              <a:t>applying</a:t>
            </a:r>
            <a:r>
              <a:rPr lang="nl-NL" sz="1900" dirty="0" smtClean="0"/>
              <a:t> these </a:t>
            </a:r>
            <a:r>
              <a:rPr lang="nl-NL" sz="1900" dirty="0" err="1" smtClean="0"/>
              <a:t>terms</a:t>
            </a:r>
            <a:endParaRPr lang="nl-NL" sz="1900" dirty="0" smtClean="0"/>
          </a:p>
          <a:p>
            <a:pPr lvl="1"/>
            <a:endParaRPr lang="nl-NL" sz="800" i="1" dirty="0" smtClean="0"/>
          </a:p>
          <a:p>
            <a:pPr lvl="1"/>
            <a:r>
              <a:rPr lang="nl-NL" sz="1600" i="1" dirty="0" smtClean="0"/>
              <a:t>    </a:t>
            </a:r>
            <a:r>
              <a:rPr lang="nl-NL" sz="1700" i="1" dirty="0" err="1" smtClean="0"/>
              <a:t>Empirical</a:t>
            </a:r>
            <a:r>
              <a:rPr lang="nl-NL" sz="1700" dirty="0" smtClean="0"/>
              <a:t> </a:t>
            </a:r>
            <a:r>
              <a:rPr lang="nl-NL" sz="1700" dirty="0" err="1" smtClean="0"/>
              <a:t>internal</a:t>
            </a:r>
            <a:r>
              <a:rPr lang="nl-NL" sz="1700" dirty="0" smtClean="0"/>
              <a:t> </a:t>
            </a:r>
            <a:r>
              <a:rPr lang="nl-NL" sz="1700" dirty="0" err="1" smtClean="0"/>
              <a:t>questions</a:t>
            </a:r>
            <a:r>
              <a:rPr lang="nl-NL" sz="1700" dirty="0" smtClean="0"/>
              <a:t>: Is </a:t>
            </a:r>
            <a:r>
              <a:rPr lang="nl-NL" sz="1700" dirty="0" err="1" smtClean="0"/>
              <a:t>there</a:t>
            </a:r>
            <a:r>
              <a:rPr lang="nl-NL" sz="1700" dirty="0" smtClean="0"/>
              <a:t> a white </a:t>
            </a:r>
            <a:r>
              <a:rPr lang="nl-NL" sz="1700" dirty="0" err="1" smtClean="0"/>
              <a:t>piece</a:t>
            </a:r>
            <a:r>
              <a:rPr lang="nl-NL" sz="1700" dirty="0" smtClean="0"/>
              <a:t> of paper </a:t>
            </a:r>
            <a:r>
              <a:rPr lang="nl-NL" sz="1700" dirty="0" err="1" smtClean="0"/>
              <a:t>on</a:t>
            </a:r>
            <a:r>
              <a:rPr lang="nl-NL" sz="1700" dirty="0" smtClean="0"/>
              <a:t> </a:t>
            </a:r>
            <a:r>
              <a:rPr lang="nl-NL" sz="1700" dirty="0" err="1" smtClean="0"/>
              <a:t>my</a:t>
            </a:r>
            <a:r>
              <a:rPr lang="nl-NL" sz="1700" dirty="0" smtClean="0"/>
              <a:t> desk?</a:t>
            </a:r>
            <a:br>
              <a:rPr lang="nl-NL" sz="1700" dirty="0" smtClean="0"/>
            </a:br>
            <a:r>
              <a:rPr lang="nl-NL" sz="1700" dirty="0" smtClean="0"/>
              <a:t>    (</a:t>
            </a:r>
            <a:r>
              <a:rPr lang="nl-NL" sz="1700" dirty="0" err="1" smtClean="0"/>
              <a:t>asked</a:t>
            </a:r>
            <a:r>
              <a:rPr lang="nl-NL" sz="1700" dirty="0" smtClean="0"/>
              <a:t> </a:t>
            </a:r>
            <a:r>
              <a:rPr lang="nl-NL" sz="1700" dirty="0" err="1" smtClean="0"/>
              <a:t>within</a:t>
            </a:r>
            <a:r>
              <a:rPr lang="nl-NL" sz="1700" dirty="0" smtClean="0"/>
              <a:t> the </a:t>
            </a:r>
            <a:r>
              <a:rPr lang="nl-NL" sz="1700" dirty="0" err="1" smtClean="0"/>
              <a:t>language</a:t>
            </a:r>
            <a:r>
              <a:rPr lang="nl-NL" sz="1700" dirty="0" smtClean="0"/>
              <a:t> </a:t>
            </a:r>
            <a:r>
              <a:rPr lang="nl-NL" sz="1700" dirty="0" err="1" smtClean="0"/>
              <a:t>for</a:t>
            </a:r>
            <a:r>
              <a:rPr lang="nl-NL" sz="1700" dirty="0" smtClean="0"/>
              <a:t> </a:t>
            </a:r>
            <a:r>
              <a:rPr lang="nl-NL" sz="1700" dirty="0" err="1" smtClean="0"/>
              <a:t>ordinary</a:t>
            </a:r>
            <a:r>
              <a:rPr lang="nl-NL" sz="1700" dirty="0" smtClean="0"/>
              <a:t> </a:t>
            </a:r>
            <a:r>
              <a:rPr lang="nl-NL" sz="1700" dirty="0" err="1" smtClean="0"/>
              <a:t>things</a:t>
            </a:r>
            <a:r>
              <a:rPr lang="nl-NL" sz="1700" dirty="0" smtClean="0"/>
              <a:t> - “the </a:t>
            </a:r>
            <a:r>
              <a:rPr lang="nl-NL" sz="1700" dirty="0" err="1" smtClean="0"/>
              <a:t>thing</a:t>
            </a:r>
            <a:r>
              <a:rPr lang="nl-NL" sz="1700" dirty="0" smtClean="0"/>
              <a:t> </a:t>
            </a:r>
            <a:r>
              <a:rPr lang="nl-NL" sz="1700" dirty="0" err="1" smtClean="0"/>
              <a:t>language</a:t>
            </a:r>
            <a:r>
              <a:rPr lang="nl-NL" sz="1700" dirty="0" smtClean="0"/>
              <a:t>”)</a:t>
            </a:r>
          </a:p>
          <a:p>
            <a:pPr lvl="1">
              <a:buFont typeface="Courier New" pitchFamily="49" charset="0"/>
              <a:buChar char="o"/>
            </a:pPr>
            <a:endParaRPr lang="nl-NL" sz="800" dirty="0" smtClean="0"/>
          </a:p>
          <a:p>
            <a:pPr lvl="1"/>
            <a:r>
              <a:rPr lang="nl-NL" sz="1700" i="1" dirty="0" smtClean="0"/>
              <a:t>    </a:t>
            </a:r>
            <a:r>
              <a:rPr lang="nl-NL" sz="1700" i="1" dirty="0" err="1" smtClean="0"/>
              <a:t>Analytical</a:t>
            </a:r>
            <a:r>
              <a:rPr lang="nl-NL" sz="1700" dirty="0" smtClean="0"/>
              <a:t> </a:t>
            </a:r>
            <a:r>
              <a:rPr lang="nl-NL" sz="1700" dirty="0" err="1" smtClean="0"/>
              <a:t>internal</a:t>
            </a:r>
            <a:r>
              <a:rPr lang="nl-NL" sz="1700" dirty="0" smtClean="0"/>
              <a:t> </a:t>
            </a:r>
            <a:r>
              <a:rPr lang="nl-NL" sz="1700" dirty="0" err="1" smtClean="0"/>
              <a:t>questions</a:t>
            </a:r>
            <a:r>
              <a:rPr lang="nl-NL" sz="1700" dirty="0" smtClean="0"/>
              <a:t>: Is </a:t>
            </a:r>
            <a:r>
              <a:rPr lang="nl-NL" sz="1700" dirty="0" err="1" smtClean="0"/>
              <a:t>there</a:t>
            </a:r>
            <a:r>
              <a:rPr lang="nl-NL" sz="1700" dirty="0" smtClean="0"/>
              <a:t> a prime </a:t>
            </a:r>
            <a:r>
              <a:rPr lang="nl-NL" sz="1700" dirty="0" err="1" smtClean="0"/>
              <a:t>number</a:t>
            </a:r>
            <a:r>
              <a:rPr lang="nl-NL" sz="1700" dirty="0" smtClean="0"/>
              <a:t> </a:t>
            </a:r>
            <a:r>
              <a:rPr lang="nl-NL" sz="1700" dirty="0" err="1" smtClean="0"/>
              <a:t>greater</a:t>
            </a:r>
            <a:r>
              <a:rPr lang="nl-NL" sz="1700" dirty="0" smtClean="0"/>
              <a:t> </a:t>
            </a:r>
            <a:r>
              <a:rPr lang="nl-NL" sz="1700" dirty="0" err="1" smtClean="0"/>
              <a:t>than</a:t>
            </a:r>
            <a:r>
              <a:rPr lang="nl-NL" sz="1700" dirty="0" smtClean="0"/>
              <a:t> 100? </a:t>
            </a:r>
            <a:br>
              <a:rPr lang="nl-NL" sz="1700" dirty="0" smtClean="0"/>
            </a:br>
            <a:r>
              <a:rPr lang="nl-NL" sz="1700" dirty="0" smtClean="0"/>
              <a:t>    (</a:t>
            </a:r>
            <a:r>
              <a:rPr lang="nl-NL" sz="1700" dirty="0" err="1" smtClean="0"/>
              <a:t>asked</a:t>
            </a:r>
            <a:r>
              <a:rPr lang="nl-NL" sz="1700" dirty="0" smtClean="0"/>
              <a:t> </a:t>
            </a:r>
            <a:r>
              <a:rPr lang="nl-NL" sz="1700" dirty="0" err="1" smtClean="0"/>
              <a:t>within</a:t>
            </a:r>
            <a:r>
              <a:rPr lang="nl-NL" sz="1700" dirty="0" smtClean="0"/>
              <a:t> the </a:t>
            </a:r>
            <a:r>
              <a:rPr lang="nl-NL" sz="1700" dirty="0" err="1" smtClean="0"/>
              <a:t>language</a:t>
            </a:r>
            <a:r>
              <a:rPr lang="nl-NL" sz="1700" dirty="0" smtClean="0"/>
              <a:t> </a:t>
            </a:r>
            <a:r>
              <a:rPr lang="nl-NL" sz="1700" dirty="0" err="1" smtClean="0"/>
              <a:t>for</a:t>
            </a:r>
            <a:r>
              <a:rPr lang="nl-NL" sz="1700" dirty="0" smtClean="0"/>
              <a:t> </a:t>
            </a:r>
            <a:r>
              <a:rPr lang="nl-NL" sz="1700" dirty="0" err="1" smtClean="0"/>
              <a:t>natural</a:t>
            </a:r>
            <a:r>
              <a:rPr lang="nl-NL" sz="1700" dirty="0" smtClean="0"/>
              <a:t> </a:t>
            </a:r>
            <a:r>
              <a:rPr lang="nl-NL" sz="1700" dirty="0" err="1" smtClean="0"/>
              <a:t>numbers</a:t>
            </a:r>
            <a:r>
              <a:rPr lang="nl-NL" sz="1700" dirty="0" smtClean="0"/>
              <a:t> - “the system of </a:t>
            </a:r>
            <a:r>
              <a:rPr lang="nl-NL" sz="1700" dirty="0" err="1" smtClean="0"/>
              <a:t>natural</a:t>
            </a:r>
            <a:r>
              <a:rPr lang="nl-NL" sz="1700" dirty="0" smtClean="0"/>
              <a:t> </a:t>
            </a:r>
            <a:r>
              <a:rPr lang="nl-NL" sz="1700" dirty="0" err="1" smtClean="0"/>
              <a:t>numbers</a:t>
            </a:r>
            <a:r>
              <a:rPr lang="nl-NL" sz="1700" dirty="0" smtClean="0"/>
              <a:t>”) </a:t>
            </a:r>
          </a:p>
          <a:p>
            <a:pPr>
              <a:buNone/>
            </a:pPr>
            <a:endParaRPr lang="nl-NL" sz="1700" dirty="0" smtClean="0"/>
          </a:p>
        </p:txBody>
      </p:sp>
      <p:sp>
        <p:nvSpPr>
          <p:cNvPr id="6" name="Rectangle 5"/>
          <p:cNvSpPr/>
          <p:nvPr/>
        </p:nvSpPr>
        <p:spPr>
          <a:xfrm>
            <a:off x="467544" y="4414173"/>
            <a:ext cx="8928992" cy="1261884"/>
          </a:xfrm>
          <a:prstGeom prst="rect">
            <a:avLst/>
          </a:prstGeom>
        </p:spPr>
        <p:txBody>
          <a:bodyPr wrap="square">
            <a:spAutoFit/>
          </a:bodyPr>
          <a:lstStyle/>
          <a:p>
            <a:pPr>
              <a:buFont typeface="Arial" pitchFamily="34" charset="0"/>
              <a:buChar char="•"/>
            </a:pPr>
            <a:r>
              <a:rPr lang="nl-NL" sz="1900" dirty="0" smtClean="0"/>
              <a:t>    </a:t>
            </a:r>
            <a:r>
              <a:rPr lang="nl-NL" sz="1900" dirty="0" err="1" smtClean="0"/>
              <a:t>Answers</a:t>
            </a:r>
            <a:r>
              <a:rPr lang="nl-NL" sz="1900" dirty="0" smtClean="0"/>
              <a:t> to </a:t>
            </a:r>
            <a:r>
              <a:rPr lang="nl-NL" sz="1900" i="1" dirty="0" err="1" smtClean="0"/>
              <a:t>specific</a:t>
            </a:r>
            <a:r>
              <a:rPr lang="nl-NL" sz="1900" dirty="0" smtClean="0"/>
              <a:t> </a:t>
            </a:r>
            <a:r>
              <a:rPr lang="nl-NL" sz="1900" dirty="0" err="1" smtClean="0"/>
              <a:t>internal</a:t>
            </a:r>
            <a:r>
              <a:rPr lang="nl-NL" sz="1900" dirty="0" smtClean="0"/>
              <a:t> </a:t>
            </a:r>
            <a:r>
              <a:rPr lang="nl-NL" sz="1900" dirty="0" err="1" smtClean="0"/>
              <a:t>existence</a:t>
            </a:r>
            <a:r>
              <a:rPr lang="nl-NL" sz="1900" dirty="0" smtClean="0"/>
              <a:t> </a:t>
            </a:r>
            <a:r>
              <a:rPr lang="nl-NL" sz="1900" dirty="0" err="1" smtClean="0"/>
              <a:t>questions</a:t>
            </a:r>
            <a:r>
              <a:rPr lang="nl-NL" sz="1900" dirty="0" smtClean="0"/>
              <a:t> are </a:t>
            </a:r>
            <a:r>
              <a:rPr lang="nl-NL" sz="1900" dirty="0" err="1" smtClean="0"/>
              <a:t>found</a:t>
            </a:r>
            <a:r>
              <a:rPr lang="nl-NL" sz="1900" dirty="0" smtClean="0"/>
              <a:t> </a:t>
            </a:r>
            <a:r>
              <a:rPr lang="nl-NL" sz="1900" i="1" dirty="0" err="1" smtClean="0"/>
              <a:t>straightforwardly</a:t>
            </a:r>
            <a:r>
              <a:rPr lang="nl-NL" sz="1900" dirty="0" smtClean="0"/>
              <a:t>                </a:t>
            </a:r>
            <a:br>
              <a:rPr lang="nl-NL" sz="1900" dirty="0" smtClean="0"/>
            </a:br>
            <a:r>
              <a:rPr lang="nl-NL" sz="1900" dirty="0" smtClean="0"/>
              <a:t>     </a:t>
            </a:r>
            <a:r>
              <a:rPr lang="nl-NL" sz="1900" dirty="0" err="1" smtClean="0"/>
              <a:t>by</a:t>
            </a:r>
            <a:r>
              <a:rPr lang="nl-NL" sz="1900" dirty="0" smtClean="0"/>
              <a:t> the </a:t>
            </a:r>
            <a:r>
              <a:rPr lang="nl-NL" sz="1900" dirty="0" err="1" smtClean="0"/>
              <a:t>analytical</a:t>
            </a:r>
            <a:r>
              <a:rPr lang="nl-NL" sz="1900" dirty="0" smtClean="0"/>
              <a:t> (e.g., </a:t>
            </a:r>
            <a:r>
              <a:rPr lang="nl-NL" sz="1900" dirty="0" err="1" smtClean="0"/>
              <a:t>mathematics</a:t>
            </a:r>
            <a:r>
              <a:rPr lang="nl-NL" sz="1900" dirty="0" smtClean="0"/>
              <a:t>) </a:t>
            </a:r>
            <a:r>
              <a:rPr lang="nl-NL" sz="1900" dirty="0" err="1" smtClean="0"/>
              <a:t>or</a:t>
            </a:r>
            <a:r>
              <a:rPr lang="nl-NL" sz="1900" dirty="0" smtClean="0"/>
              <a:t> </a:t>
            </a:r>
            <a:r>
              <a:rPr lang="nl-NL" sz="1900" dirty="0" err="1" smtClean="0"/>
              <a:t>empirical</a:t>
            </a:r>
            <a:r>
              <a:rPr lang="nl-NL" sz="1900" dirty="0" smtClean="0"/>
              <a:t> (e.g., </a:t>
            </a:r>
            <a:r>
              <a:rPr lang="nl-NL" sz="1900" dirty="0" err="1" smtClean="0"/>
              <a:t>looking</a:t>
            </a:r>
            <a:r>
              <a:rPr lang="nl-NL" sz="1900" dirty="0" smtClean="0"/>
              <a:t>) </a:t>
            </a:r>
            <a:r>
              <a:rPr lang="nl-NL" sz="1900" dirty="0" err="1" smtClean="0"/>
              <a:t>rules</a:t>
            </a:r>
            <a:r>
              <a:rPr lang="nl-NL" sz="1900" dirty="0" smtClean="0"/>
              <a:t> of the </a:t>
            </a:r>
          </a:p>
          <a:p>
            <a:r>
              <a:rPr lang="nl-NL" sz="1900" dirty="0" smtClean="0"/>
              <a:t>     </a:t>
            </a:r>
            <a:r>
              <a:rPr lang="nl-NL" sz="1900" dirty="0" err="1" smtClean="0"/>
              <a:t>framework</a:t>
            </a:r>
            <a:r>
              <a:rPr lang="nl-NL" sz="1900" dirty="0" smtClean="0"/>
              <a:t>, </a:t>
            </a:r>
            <a:r>
              <a:rPr lang="nl-NL" sz="1900" dirty="0" err="1" smtClean="0"/>
              <a:t>depending</a:t>
            </a:r>
            <a:r>
              <a:rPr lang="nl-NL" sz="1900" dirty="0" smtClean="0"/>
              <a:t> </a:t>
            </a:r>
            <a:r>
              <a:rPr lang="nl-NL" sz="1900" dirty="0" err="1" smtClean="0"/>
              <a:t>on</a:t>
            </a:r>
            <a:r>
              <a:rPr lang="nl-NL" sz="1900" dirty="0" smtClean="0"/>
              <a:t> </a:t>
            </a:r>
            <a:r>
              <a:rPr lang="nl-NL" sz="1900" dirty="0" err="1" smtClean="0"/>
              <a:t>whether</a:t>
            </a:r>
            <a:r>
              <a:rPr lang="nl-NL" sz="1900" dirty="0" smtClean="0"/>
              <a:t> the </a:t>
            </a:r>
            <a:r>
              <a:rPr lang="nl-NL" sz="1900" dirty="0" err="1" smtClean="0"/>
              <a:t>framework</a:t>
            </a:r>
            <a:r>
              <a:rPr lang="nl-NL" sz="1900" dirty="0" smtClean="0"/>
              <a:t> is a </a:t>
            </a:r>
            <a:r>
              <a:rPr lang="nl-NL" sz="1900" dirty="0" err="1" smtClean="0"/>
              <a:t>logical</a:t>
            </a:r>
            <a:r>
              <a:rPr lang="nl-NL" sz="1900" dirty="0" smtClean="0"/>
              <a:t> </a:t>
            </a:r>
            <a:r>
              <a:rPr lang="nl-NL" sz="1900" dirty="0" err="1" smtClean="0"/>
              <a:t>or</a:t>
            </a:r>
            <a:r>
              <a:rPr lang="nl-NL" sz="1900" dirty="0" smtClean="0"/>
              <a:t> </a:t>
            </a:r>
            <a:r>
              <a:rPr lang="nl-NL" sz="1900" dirty="0" err="1" smtClean="0"/>
              <a:t>factual</a:t>
            </a:r>
            <a:r>
              <a:rPr lang="nl-NL" sz="1900" dirty="0" smtClean="0"/>
              <a:t> </a:t>
            </a:r>
            <a:r>
              <a:rPr lang="nl-NL" sz="1900" dirty="0" err="1" smtClean="0"/>
              <a:t>one</a:t>
            </a:r>
            <a:endParaRPr lang="nl-NL" sz="1900" dirty="0" smtClean="0"/>
          </a:p>
          <a:p>
            <a:endParaRPr lang="nl-NL" sz="1900" dirty="0" smtClean="0"/>
          </a:p>
        </p:txBody>
      </p:sp>
      <p:sp>
        <p:nvSpPr>
          <p:cNvPr id="7" name="Rectangle 6"/>
          <p:cNvSpPr/>
          <p:nvPr/>
        </p:nvSpPr>
        <p:spPr>
          <a:xfrm>
            <a:off x="467544" y="5445224"/>
            <a:ext cx="7848872" cy="969496"/>
          </a:xfrm>
          <a:prstGeom prst="rect">
            <a:avLst/>
          </a:prstGeom>
        </p:spPr>
        <p:txBody>
          <a:bodyPr wrap="square">
            <a:spAutoFit/>
          </a:bodyPr>
          <a:lstStyle/>
          <a:p>
            <a:pPr>
              <a:buFont typeface="Arial" pitchFamily="34" charset="0"/>
              <a:buChar char="•"/>
            </a:pPr>
            <a:r>
              <a:rPr lang="nl-NL" sz="1900" dirty="0" smtClean="0"/>
              <a:t>    </a:t>
            </a:r>
            <a:r>
              <a:rPr lang="nl-NL" sz="1900" dirty="0" err="1" smtClean="0"/>
              <a:t>Answers</a:t>
            </a:r>
            <a:r>
              <a:rPr lang="nl-NL" sz="1900" dirty="0" smtClean="0"/>
              <a:t> to </a:t>
            </a:r>
            <a:r>
              <a:rPr lang="nl-NL" sz="1900" i="1" dirty="0" err="1" smtClean="0"/>
              <a:t>general</a:t>
            </a:r>
            <a:r>
              <a:rPr lang="nl-NL" sz="1900" i="1" dirty="0" smtClean="0"/>
              <a:t> </a:t>
            </a:r>
            <a:r>
              <a:rPr lang="nl-NL" sz="1900" dirty="0" err="1" smtClean="0"/>
              <a:t>internal</a:t>
            </a:r>
            <a:r>
              <a:rPr lang="nl-NL" sz="1900" dirty="0" smtClean="0"/>
              <a:t> </a:t>
            </a:r>
            <a:r>
              <a:rPr lang="nl-NL" sz="1900" dirty="0" err="1" smtClean="0"/>
              <a:t>existence</a:t>
            </a:r>
            <a:r>
              <a:rPr lang="nl-NL" sz="1900" dirty="0" smtClean="0"/>
              <a:t> </a:t>
            </a:r>
            <a:r>
              <a:rPr lang="nl-NL" sz="1900" dirty="0" err="1" smtClean="0"/>
              <a:t>questions</a:t>
            </a:r>
            <a:r>
              <a:rPr lang="nl-NL" sz="1900" dirty="0" smtClean="0"/>
              <a:t> are </a:t>
            </a:r>
            <a:r>
              <a:rPr lang="nl-NL" sz="1900" dirty="0" err="1" smtClean="0"/>
              <a:t>found</a:t>
            </a:r>
            <a:r>
              <a:rPr lang="nl-NL" sz="1900" dirty="0" smtClean="0"/>
              <a:t> </a:t>
            </a:r>
            <a:r>
              <a:rPr lang="nl-NL" sz="1900" i="1" dirty="0" err="1" smtClean="0"/>
              <a:t>easily</a:t>
            </a:r>
            <a:r>
              <a:rPr lang="nl-NL" sz="1900" dirty="0" smtClean="0"/>
              <a:t> as </a:t>
            </a:r>
            <a:r>
              <a:rPr lang="nl-NL" sz="1900" dirty="0" err="1" smtClean="0"/>
              <a:t>well</a:t>
            </a:r>
            <a:r>
              <a:rPr lang="nl-NL" sz="1900" dirty="0" smtClean="0"/>
              <a:t>, </a:t>
            </a:r>
            <a:r>
              <a:rPr lang="nl-NL" sz="1900" dirty="0" err="1" smtClean="0"/>
              <a:t>by</a:t>
            </a:r>
            <a:r>
              <a:rPr lang="nl-NL" sz="1900" dirty="0" smtClean="0"/>
              <a:t> </a:t>
            </a:r>
            <a:br>
              <a:rPr lang="nl-NL" sz="1900" dirty="0" smtClean="0"/>
            </a:br>
            <a:r>
              <a:rPr lang="nl-NL" sz="1900" dirty="0" smtClean="0"/>
              <a:t>     direct </a:t>
            </a:r>
            <a:r>
              <a:rPr lang="nl-NL" sz="1900" dirty="0" err="1" smtClean="0"/>
              <a:t>entailment</a:t>
            </a:r>
            <a:r>
              <a:rPr lang="nl-NL" sz="1900" dirty="0" smtClean="0"/>
              <a:t> </a:t>
            </a:r>
            <a:r>
              <a:rPr lang="nl-NL" sz="1900" dirty="0" err="1" smtClean="0"/>
              <a:t>from</a:t>
            </a:r>
            <a:r>
              <a:rPr lang="nl-NL" sz="1900" dirty="0" smtClean="0"/>
              <a:t> the </a:t>
            </a:r>
            <a:r>
              <a:rPr lang="nl-NL" sz="1900" dirty="0" err="1" smtClean="0"/>
              <a:t>specific</a:t>
            </a:r>
            <a:r>
              <a:rPr lang="nl-NL" sz="1900" dirty="0" smtClean="0"/>
              <a:t> </a:t>
            </a:r>
            <a:r>
              <a:rPr lang="nl-NL" sz="1900" dirty="0" err="1" smtClean="0"/>
              <a:t>existence</a:t>
            </a:r>
            <a:r>
              <a:rPr lang="nl-NL" sz="1900" dirty="0" smtClean="0"/>
              <a:t> </a:t>
            </a:r>
            <a:r>
              <a:rPr lang="nl-NL" sz="1900" dirty="0" err="1" smtClean="0"/>
              <a:t>assertions</a:t>
            </a:r>
            <a:r>
              <a:rPr lang="nl-NL" sz="1900" dirty="0" smtClean="0"/>
              <a:t>. For </a:t>
            </a:r>
            <a:r>
              <a:rPr lang="nl-NL" sz="1900" dirty="0" err="1" smtClean="0"/>
              <a:t>example</a:t>
            </a:r>
            <a:r>
              <a:rPr lang="nl-NL" sz="1900" dirty="0" smtClean="0"/>
              <a:t>: ‘</a:t>
            </a:r>
            <a:r>
              <a:rPr lang="nl-NL" sz="1900" dirty="0" err="1" smtClean="0"/>
              <a:t>Five</a:t>
            </a:r>
            <a:r>
              <a:rPr lang="nl-NL" sz="1900" dirty="0" smtClean="0"/>
              <a:t> </a:t>
            </a:r>
          </a:p>
          <a:p>
            <a:r>
              <a:rPr lang="nl-NL" sz="1900" dirty="0" smtClean="0"/>
              <a:t>     is a </a:t>
            </a:r>
            <a:r>
              <a:rPr lang="nl-NL" sz="1900" dirty="0" err="1" smtClean="0"/>
              <a:t>number</a:t>
            </a:r>
            <a:r>
              <a:rPr lang="nl-NL" sz="1900" dirty="0" smtClean="0"/>
              <a:t>’ </a:t>
            </a:r>
            <a:r>
              <a:rPr lang="nl-NL" sz="1900" dirty="0" err="1" smtClean="0"/>
              <a:t>entails</a:t>
            </a:r>
            <a:r>
              <a:rPr lang="nl-NL" sz="1900" dirty="0" smtClean="0"/>
              <a:t> ‘</a:t>
            </a:r>
            <a:r>
              <a:rPr lang="nl-NL" sz="1900" dirty="0" err="1" smtClean="0"/>
              <a:t>Numbers</a:t>
            </a:r>
            <a:r>
              <a:rPr lang="nl-NL" sz="1900" dirty="0" smtClean="0"/>
              <a:t> </a:t>
            </a:r>
            <a:r>
              <a:rPr lang="nl-NL" sz="1900" dirty="0" err="1" smtClean="0"/>
              <a:t>exist</a:t>
            </a:r>
            <a:r>
              <a:rPr lang="nl-NL" sz="1900" dirty="0" smtClean="0"/>
              <a:t>’ </a:t>
            </a:r>
            <a:r>
              <a:rPr lang="nl-NL" sz="1900" dirty="0" err="1" smtClean="0"/>
              <a:t>or</a:t>
            </a:r>
            <a:r>
              <a:rPr lang="nl-NL" sz="1900" dirty="0" smtClean="0"/>
              <a:t> ‘Red is a color’ </a:t>
            </a:r>
            <a:r>
              <a:rPr lang="nl-NL" sz="1900" dirty="0" err="1" smtClean="0"/>
              <a:t>entails</a:t>
            </a:r>
            <a:r>
              <a:rPr lang="nl-NL" sz="1900" dirty="0" smtClean="0"/>
              <a:t> ‘</a:t>
            </a:r>
            <a:r>
              <a:rPr lang="nl-NL" sz="1900" dirty="0" err="1" smtClean="0"/>
              <a:t>Colors</a:t>
            </a:r>
            <a:r>
              <a:rPr lang="nl-NL" sz="1900" dirty="0" smtClean="0"/>
              <a:t> </a:t>
            </a:r>
            <a:r>
              <a:rPr lang="nl-NL" sz="1900" dirty="0" err="1" smtClean="0"/>
              <a:t>exist</a:t>
            </a:r>
            <a:r>
              <a:rPr lang="nl-NL" sz="19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200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20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2000"/>
                                        <p:tgtEl>
                                          <p:spTgt spid="7">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fade">
                                      <p:cBhvr>
                                        <p:cTn id="29"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Carnap’s</a:t>
            </a:r>
            <a:r>
              <a:rPr lang="nl-NL" sz="3200" dirty="0" smtClean="0"/>
              <a:t> </a:t>
            </a:r>
            <a:r>
              <a:rPr lang="nl-NL" sz="3200" dirty="0" err="1" smtClean="0"/>
              <a:t>deflationary</a:t>
            </a:r>
            <a:r>
              <a:rPr lang="nl-NL" sz="3200" dirty="0" smtClean="0"/>
              <a:t> view of </a:t>
            </a:r>
            <a:r>
              <a:rPr lang="nl-NL" sz="3200" dirty="0" err="1" smtClean="0"/>
              <a:t>metaphysics</a:t>
            </a:r>
            <a:r>
              <a:rPr lang="nl-NL" sz="3200" dirty="0" smtClean="0"/>
              <a:t>: </a:t>
            </a:r>
            <a:r>
              <a:rPr lang="nl-NL" sz="3200" dirty="0" err="1" smtClean="0"/>
              <a:t>ontology</a:t>
            </a:r>
            <a:r>
              <a:rPr lang="nl-NL" sz="3200" dirty="0" smtClean="0"/>
              <a:t> is </a:t>
            </a:r>
            <a:r>
              <a:rPr lang="nl-NL" sz="3200" dirty="0" err="1" smtClean="0"/>
              <a:t>shallow</a:t>
            </a:r>
            <a:r>
              <a:rPr lang="nl-NL" sz="3200" dirty="0" smtClean="0"/>
              <a:t> </a:t>
            </a:r>
            <a:r>
              <a:rPr lang="nl-NL" sz="3200" dirty="0" err="1" smtClean="0"/>
              <a:t>instead</a:t>
            </a:r>
            <a:r>
              <a:rPr lang="nl-NL" sz="3200" dirty="0" smtClean="0"/>
              <a:t> of </a:t>
            </a:r>
            <a:r>
              <a:rPr lang="nl-NL" sz="3200" dirty="0" err="1" smtClean="0"/>
              <a:t>substantive</a:t>
            </a:r>
            <a:r>
              <a:rPr lang="nl-NL" sz="3200" dirty="0" smtClean="0"/>
              <a:t> (</a:t>
            </a:r>
            <a:r>
              <a:rPr lang="nl-NL" sz="3200" dirty="0" err="1" smtClean="0"/>
              <a:t>cont</a:t>
            </a:r>
            <a:r>
              <a:rPr lang="nl-NL" sz="3200" dirty="0" smtClean="0"/>
              <a:t>.) </a:t>
            </a:r>
            <a:endParaRPr lang="nl-NL" sz="3200" dirty="0"/>
          </a:p>
        </p:txBody>
      </p:sp>
      <p:sp>
        <p:nvSpPr>
          <p:cNvPr id="3" name="Content Placeholder 2"/>
          <p:cNvSpPr>
            <a:spLocks noGrp="1"/>
          </p:cNvSpPr>
          <p:nvPr>
            <p:ph idx="1"/>
          </p:nvPr>
        </p:nvSpPr>
        <p:spPr>
          <a:xfrm>
            <a:off x="395536" y="1484784"/>
            <a:ext cx="8424936" cy="676672"/>
          </a:xfrm>
        </p:spPr>
        <p:txBody>
          <a:bodyPr>
            <a:normAutofit/>
          </a:bodyPr>
          <a:lstStyle/>
          <a:p>
            <a:r>
              <a:rPr lang="nl-NL" sz="1900" dirty="0" err="1" smtClean="0"/>
              <a:t>External</a:t>
            </a:r>
            <a:r>
              <a:rPr lang="nl-NL" sz="1900" dirty="0" smtClean="0"/>
              <a:t> </a:t>
            </a:r>
            <a:r>
              <a:rPr lang="nl-NL" sz="1900" dirty="0" err="1" smtClean="0"/>
              <a:t>existence</a:t>
            </a:r>
            <a:r>
              <a:rPr lang="nl-NL" sz="1900" dirty="0" smtClean="0"/>
              <a:t> </a:t>
            </a:r>
            <a:r>
              <a:rPr lang="nl-NL" sz="1900" dirty="0" err="1" smtClean="0"/>
              <a:t>questions</a:t>
            </a:r>
            <a:r>
              <a:rPr lang="nl-NL" sz="1900" dirty="0" smtClean="0"/>
              <a:t> are </a:t>
            </a:r>
            <a:r>
              <a:rPr lang="nl-NL" sz="1900" dirty="0" err="1" smtClean="0"/>
              <a:t>questions</a:t>
            </a:r>
            <a:r>
              <a:rPr lang="nl-NL" sz="1900" dirty="0" smtClean="0"/>
              <a:t> of the </a:t>
            </a:r>
            <a:r>
              <a:rPr lang="nl-NL" sz="1900" dirty="0" err="1" smtClean="0"/>
              <a:t>existence</a:t>
            </a:r>
            <a:r>
              <a:rPr lang="nl-NL" sz="1900" dirty="0" smtClean="0"/>
              <a:t> of </a:t>
            </a:r>
            <a:r>
              <a:rPr lang="nl-NL" sz="1900" dirty="0" err="1" smtClean="0"/>
              <a:t>certain</a:t>
            </a:r>
            <a:r>
              <a:rPr lang="nl-NL" sz="1900" dirty="0" smtClean="0"/>
              <a:t> </a:t>
            </a:r>
            <a:r>
              <a:rPr lang="nl-NL" sz="1900" dirty="0" err="1" smtClean="0"/>
              <a:t>entities</a:t>
            </a:r>
            <a:r>
              <a:rPr lang="nl-NL" sz="1900" dirty="0" smtClean="0"/>
              <a:t> </a:t>
            </a:r>
            <a:r>
              <a:rPr lang="nl-NL" sz="1900" i="1" dirty="0" err="1" smtClean="0"/>
              <a:t>simpliciter</a:t>
            </a:r>
            <a:r>
              <a:rPr lang="nl-NL" sz="1900" dirty="0" smtClean="0"/>
              <a:t>, </a:t>
            </a:r>
            <a:r>
              <a:rPr lang="nl-NL" sz="1900" dirty="0" err="1" smtClean="0"/>
              <a:t>that</a:t>
            </a:r>
            <a:r>
              <a:rPr lang="nl-NL" sz="1900" dirty="0" smtClean="0"/>
              <a:t> is to </a:t>
            </a:r>
            <a:r>
              <a:rPr lang="nl-NL" sz="1900" dirty="0" err="1" smtClean="0"/>
              <a:t>say</a:t>
            </a:r>
            <a:r>
              <a:rPr lang="nl-NL" sz="1900" dirty="0" smtClean="0"/>
              <a:t>, apart </a:t>
            </a:r>
            <a:r>
              <a:rPr lang="nl-NL" sz="1900" dirty="0" err="1" smtClean="0"/>
              <a:t>from</a:t>
            </a:r>
            <a:r>
              <a:rPr lang="nl-NL" sz="1900" dirty="0" smtClean="0"/>
              <a:t> </a:t>
            </a:r>
            <a:r>
              <a:rPr lang="nl-NL" sz="1900" dirty="0" err="1" smtClean="0"/>
              <a:t>any</a:t>
            </a:r>
            <a:r>
              <a:rPr lang="nl-NL" sz="1900" dirty="0" smtClean="0"/>
              <a:t> </a:t>
            </a:r>
            <a:r>
              <a:rPr lang="nl-NL" sz="1900" dirty="0" err="1" smtClean="0"/>
              <a:t>given</a:t>
            </a:r>
            <a:r>
              <a:rPr lang="nl-NL" sz="1900" dirty="0" smtClean="0"/>
              <a:t> </a:t>
            </a:r>
            <a:r>
              <a:rPr lang="nl-NL" sz="1900" dirty="0" err="1" smtClean="0"/>
              <a:t>linguistic</a:t>
            </a:r>
            <a:r>
              <a:rPr lang="nl-NL" sz="1900" dirty="0" smtClean="0"/>
              <a:t> </a:t>
            </a:r>
            <a:r>
              <a:rPr lang="nl-NL" sz="1900" dirty="0" err="1" smtClean="0"/>
              <a:t>framework</a:t>
            </a:r>
            <a:r>
              <a:rPr lang="nl-NL" sz="1900" dirty="0" smtClean="0"/>
              <a:t> </a:t>
            </a:r>
            <a:endParaRPr lang="nl-NL" sz="800" dirty="0" smtClean="0"/>
          </a:p>
          <a:p>
            <a:endParaRPr lang="nl-NL" sz="1900" dirty="0" smtClean="0"/>
          </a:p>
          <a:p>
            <a:endParaRPr lang="nl-NL" sz="20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Rectangle 4"/>
          <p:cNvSpPr/>
          <p:nvPr/>
        </p:nvSpPr>
        <p:spPr>
          <a:xfrm>
            <a:off x="413792" y="2206605"/>
            <a:ext cx="8406680" cy="646331"/>
          </a:xfrm>
          <a:prstGeom prst="rect">
            <a:avLst/>
          </a:prstGeom>
        </p:spPr>
        <p:txBody>
          <a:bodyPr wrap="square">
            <a:spAutoFit/>
          </a:bodyPr>
          <a:lstStyle/>
          <a:p>
            <a:pPr>
              <a:buFont typeface="Arial" pitchFamily="34" charset="0"/>
              <a:buChar char="•"/>
            </a:pPr>
            <a:r>
              <a:rPr lang="nl-NL" dirty="0" smtClean="0"/>
              <a:t>    The </a:t>
            </a:r>
            <a:r>
              <a:rPr lang="nl-NL" dirty="0" err="1" smtClean="0"/>
              <a:t>terms</a:t>
            </a:r>
            <a:r>
              <a:rPr lang="nl-NL" dirty="0" smtClean="0"/>
              <a:t> in these </a:t>
            </a:r>
            <a:r>
              <a:rPr lang="nl-NL" dirty="0" err="1" smtClean="0"/>
              <a:t>questions</a:t>
            </a:r>
            <a:r>
              <a:rPr lang="nl-NL" dirty="0" smtClean="0"/>
              <a:t> are </a:t>
            </a:r>
            <a:r>
              <a:rPr lang="nl-NL" dirty="0" err="1" smtClean="0"/>
              <a:t>thus</a:t>
            </a:r>
            <a:r>
              <a:rPr lang="nl-NL" dirty="0" smtClean="0"/>
              <a:t> </a:t>
            </a:r>
            <a:r>
              <a:rPr lang="nl-NL" dirty="0" err="1" smtClean="0"/>
              <a:t>divorced</a:t>
            </a:r>
            <a:r>
              <a:rPr lang="nl-NL" dirty="0" smtClean="0"/>
              <a:t> </a:t>
            </a:r>
            <a:r>
              <a:rPr lang="nl-NL" dirty="0" err="1" smtClean="0"/>
              <a:t>from</a:t>
            </a:r>
            <a:r>
              <a:rPr lang="nl-NL" dirty="0" smtClean="0"/>
              <a:t> </a:t>
            </a:r>
            <a:r>
              <a:rPr lang="nl-NL" dirty="0" err="1" smtClean="0"/>
              <a:t>framework</a:t>
            </a:r>
            <a:r>
              <a:rPr lang="nl-NL" dirty="0" smtClean="0"/>
              <a:t> </a:t>
            </a:r>
            <a:r>
              <a:rPr lang="nl-NL" dirty="0" err="1" smtClean="0"/>
              <a:t>application</a:t>
            </a:r>
            <a:r>
              <a:rPr lang="nl-NL" dirty="0" smtClean="0"/>
              <a:t> </a:t>
            </a:r>
            <a:r>
              <a:rPr lang="nl-NL" dirty="0" err="1" smtClean="0"/>
              <a:t>rules</a:t>
            </a:r>
            <a:r>
              <a:rPr lang="nl-NL" dirty="0" smtClean="0"/>
              <a:t> </a:t>
            </a:r>
            <a:br>
              <a:rPr lang="nl-NL" dirty="0" smtClean="0"/>
            </a:br>
            <a:r>
              <a:rPr lang="nl-NL" dirty="0" smtClean="0"/>
              <a:t>      (</a:t>
            </a:r>
            <a:r>
              <a:rPr lang="nl-NL" dirty="0" err="1" smtClean="0"/>
              <a:t>semantic</a:t>
            </a:r>
            <a:r>
              <a:rPr lang="nl-NL" dirty="0" smtClean="0"/>
              <a:t> </a:t>
            </a:r>
            <a:r>
              <a:rPr lang="nl-NL" dirty="0" err="1" smtClean="0"/>
              <a:t>rules</a:t>
            </a:r>
            <a:r>
              <a:rPr lang="nl-NL" dirty="0" smtClean="0"/>
              <a:t>) </a:t>
            </a:r>
            <a:r>
              <a:rPr lang="nl-NL" dirty="0" err="1" smtClean="0"/>
              <a:t>that</a:t>
            </a:r>
            <a:r>
              <a:rPr lang="nl-NL" dirty="0" smtClean="0"/>
              <a:t> </a:t>
            </a:r>
            <a:r>
              <a:rPr lang="nl-NL" dirty="0" err="1" smtClean="0"/>
              <a:t>govern</a:t>
            </a:r>
            <a:r>
              <a:rPr lang="nl-NL" dirty="0" smtClean="0"/>
              <a:t> </a:t>
            </a:r>
            <a:r>
              <a:rPr lang="nl-NL" dirty="0" err="1" smtClean="0"/>
              <a:t>their</a:t>
            </a:r>
            <a:r>
              <a:rPr lang="nl-NL" dirty="0" smtClean="0"/>
              <a:t> </a:t>
            </a:r>
            <a:r>
              <a:rPr lang="nl-NL" dirty="0" err="1" smtClean="0"/>
              <a:t>usage</a:t>
            </a:r>
            <a:r>
              <a:rPr lang="nl-NL" dirty="0" smtClean="0"/>
              <a:t> and </a:t>
            </a:r>
            <a:r>
              <a:rPr lang="nl-NL" dirty="0" err="1" smtClean="0"/>
              <a:t>constitute</a:t>
            </a:r>
            <a:r>
              <a:rPr lang="nl-NL" dirty="0" smtClean="0"/>
              <a:t> </a:t>
            </a:r>
            <a:r>
              <a:rPr lang="nl-NL" dirty="0" err="1" smtClean="0"/>
              <a:t>their</a:t>
            </a:r>
            <a:r>
              <a:rPr lang="nl-NL" dirty="0" smtClean="0"/>
              <a:t> </a:t>
            </a:r>
            <a:r>
              <a:rPr lang="nl-NL" dirty="0" err="1" smtClean="0"/>
              <a:t>meaning</a:t>
            </a:r>
            <a:endParaRPr lang="nl-NL" sz="700" dirty="0" smtClean="0"/>
          </a:p>
        </p:txBody>
      </p:sp>
      <p:sp>
        <p:nvSpPr>
          <p:cNvPr id="6" name="Rectangle 5"/>
          <p:cNvSpPr/>
          <p:nvPr/>
        </p:nvSpPr>
        <p:spPr>
          <a:xfrm>
            <a:off x="395536" y="2926685"/>
            <a:ext cx="8136904" cy="646331"/>
          </a:xfrm>
          <a:prstGeom prst="rect">
            <a:avLst/>
          </a:prstGeom>
        </p:spPr>
        <p:txBody>
          <a:bodyPr wrap="square">
            <a:spAutoFit/>
          </a:bodyPr>
          <a:lstStyle/>
          <a:p>
            <a:pPr>
              <a:buFont typeface="Arial" pitchFamily="34" charset="0"/>
              <a:buChar char="•"/>
            </a:pPr>
            <a:r>
              <a:rPr lang="nl-NL" dirty="0" smtClean="0"/>
              <a:t>     As a </a:t>
            </a:r>
            <a:r>
              <a:rPr lang="nl-NL" dirty="0" err="1" smtClean="0"/>
              <a:t>result</a:t>
            </a:r>
            <a:r>
              <a:rPr lang="nl-NL" dirty="0" smtClean="0"/>
              <a:t> </a:t>
            </a:r>
            <a:r>
              <a:rPr lang="nl-NL" dirty="0" err="1" smtClean="0"/>
              <a:t>external</a:t>
            </a:r>
            <a:r>
              <a:rPr lang="nl-NL" dirty="0" smtClean="0"/>
              <a:t> </a:t>
            </a:r>
            <a:r>
              <a:rPr lang="nl-NL" dirty="0" err="1" smtClean="0"/>
              <a:t>questions</a:t>
            </a:r>
            <a:r>
              <a:rPr lang="nl-NL" dirty="0" smtClean="0"/>
              <a:t> are </a:t>
            </a:r>
            <a:r>
              <a:rPr lang="nl-NL" dirty="0" err="1" smtClean="0"/>
              <a:t>cognitively</a:t>
            </a:r>
            <a:r>
              <a:rPr lang="nl-NL" dirty="0" smtClean="0"/>
              <a:t> </a:t>
            </a:r>
            <a:r>
              <a:rPr lang="nl-NL" dirty="0" err="1" smtClean="0"/>
              <a:t>meaningless</a:t>
            </a:r>
            <a:r>
              <a:rPr lang="nl-NL" dirty="0" smtClean="0"/>
              <a:t> </a:t>
            </a:r>
            <a:r>
              <a:rPr lang="nl-NL" dirty="0" err="1" smtClean="0"/>
              <a:t>pseudo-questions</a:t>
            </a:r>
            <a:r>
              <a:rPr lang="nl-NL" dirty="0" smtClean="0"/>
              <a:t> </a:t>
            </a:r>
            <a:r>
              <a:rPr lang="nl-NL" dirty="0" err="1" smtClean="0"/>
              <a:t>that</a:t>
            </a:r>
            <a:r>
              <a:rPr lang="nl-NL" dirty="0" smtClean="0"/>
              <a:t> </a:t>
            </a:r>
            <a:r>
              <a:rPr lang="nl-NL" dirty="0" smtClean="0"/>
              <a:t/>
            </a:r>
            <a:br>
              <a:rPr lang="nl-NL" dirty="0" smtClean="0"/>
            </a:br>
            <a:r>
              <a:rPr lang="nl-NL" dirty="0" smtClean="0"/>
              <a:t>      </a:t>
            </a:r>
            <a:r>
              <a:rPr lang="nl-NL" dirty="0" err="1" smtClean="0"/>
              <a:t>can’t</a:t>
            </a:r>
            <a:r>
              <a:rPr lang="nl-NL" dirty="0" smtClean="0"/>
              <a:t> </a:t>
            </a:r>
            <a:r>
              <a:rPr lang="nl-NL" dirty="0" err="1" smtClean="0"/>
              <a:t>be</a:t>
            </a:r>
            <a:r>
              <a:rPr lang="nl-NL" dirty="0" smtClean="0"/>
              <a:t> </a:t>
            </a:r>
            <a:r>
              <a:rPr lang="nl-NL" dirty="0" err="1" smtClean="0"/>
              <a:t>answered</a:t>
            </a:r>
            <a:endParaRPr lang="nl-NL" sz="700" dirty="0" smtClean="0"/>
          </a:p>
        </p:txBody>
      </p:sp>
      <p:sp>
        <p:nvSpPr>
          <p:cNvPr id="7" name="Rectangle 6"/>
          <p:cNvSpPr/>
          <p:nvPr/>
        </p:nvSpPr>
        <p:spPr>
          <a:xfrm>
            <a:off x="395536" y="3645024"/>
            <a:ext cx="8424936" cy="923330"/>
          </a:xfrm>
          <a:prstGeom prst="rect">
            <a:avLst/>
          </a:prstGeom>
        </p:spPr>
        <p:txBody>
          <a:bodyPr wrap="square">
            <a:spAutoFit/>
          </a:bodyPr>
          <a:lstStyle/>
          <a:p>
            <a:pPr>
              <a:buFont typeface="Arial" pitchFamily="34" charset="0"/>
              <a:buChar char="•"/>
            </a:pPr>
            <a:r>
              <a:rPr lang="nl-NL" dirty="0" smtClean="0"/>
              <a:t>     Traditional </a:t>
            </a:r>
            <a:r>
              <a:rPr lang="nl-NL" dirty="0" err="1" smtClean="0"/>
              <a:t>metaphysicians</a:t>
            </a:r>
            <a:r>
              <a:rPr lang="nl-NL" dirty="0" smtClean="0"/>
              <a:t> offer </a:t>
            </a:r>
            <a:r>
              <a:rPr lang="nl-NL" dirty="0" err="1" smtClean="0"/>
              <a:t>lengthy</a:t>
            </a:r>
            <a:r>
              <a:rPr lang="nl-NL" dirty="0" smtClean="0"/>
              <a:t> </a:t>
            </a:r>
            <a:r>
              <a:rPr lang="nl-NL" dirty="0" err="1" smtClean="0"/>
              <a:t>philosophical</a:t>
            </a:r>
            <a:r>
              <a:rPr lang="nl-NL" dirty="0" smtClean="0"/>
              <a:t> </a:t>
            </a:r>
            <a:r>
              <a:rPr lang="nl-NL" dirty="0" err="1" smtClean="0"/>
              <a:t>arguments</a:t>
            </a:r>
            <a:r>
              <a:rPr lang="nl-NL" dirty="0" smtClean="0"/>
              <a:t> </a:t>
            </a:r>
            <a:r>
              <a:rPr lang="nl-NL" dirty="0" err="1" smtClean="0"/>
              <a:t>for</a:t>
            </a:r>
            <a:r>
              <a:rPr lang="nl-NL" dirty="0" smtClean="0"/>
              <a:t> </a:t>
            </a:r>
            <a:r>
              <a:rPr lang="nl-NL" dirty="0" err="1" smtClean="0"/>
              <a:t>their</a:t>
            </a:r>
            <a:r>
              <a:rPr lang="nl-NL" dirty="0" smtClean="0"/>
              <a:t> claims, </a:t>
            </a:r>
            <a:br>
              <a:rPr lang="nl-NL" dirty="0" smtClean="0"/>
            </a:br>
            <a:r>
              <a:rPr lang="nl-NL" dirty="0" smtClean="0"/>
              <a:t>       </a:t>
            </a:r>
            <a:r>
              <a:rPr lang="nl-NL" dirty="0" err="1" smtClean="0"/>
              <a:t>such</a:t>
            </a:r>
            <a:r>
              <a:rPr lang="nl-NL" dirty="0" smtClean="0"/>
              <a:t> as </a:t>
            </a:r>
            <a:r>
              <a:rPr lang="nl-NL" dirty="0" err="1" smtClean="0"/>
              <a:t>that</a:t>
            </a:r>
            <a:r>
              <a:rPr lang="nl-NL" dirty="0" smtClean="0"/>
              <a:t> </a:t>
            </a:r>
            <a:r>
              <a:rPr lang="nl-NL" dirty="0" err="1" smtClean="0"/>
              <a:t>numbers</a:t>
            </a:r>
            <a:r>
              <a:rPr lang="nl-NL" dirty="0" smtClean="0"/>
              <a:t> </a:t>
            </a:r>
            <a:r>
              <a:rPr lang="nl-NL" dirty="0" err="1" smtClean="0"/>
              <a:t>exist</a:t>
            </a:r>
            <a:r>
              <a:rPr lang="nl-NL" dirty="0" smtClean="0"/>
              <a:t>. </a:t>
            </a:r>
            <a:r>
              <a:rPr lang="nl-NL" dirty="0" err="1" smtClean="0"/>
              <a:t>So</a:t>
            </a:r>
            <a:r>
              <a:rPr lang="nl-NL" dirty="0" smtClean="0"/>
              <a:t> </a:t>
            </a:r>
            <a:r>
              <a:rPr lang="nl-NL" dirty="0" err="1" smtClean="0"/>
              <a:t>they</a:t>
            </a:r>
            <a:r>
              <a:rPr lang="nl-NL" dirty="0" smtClean="0"/>
              <a:t> </a:t>
            </a:r>
            <a:r>
              <a:rPr lang="nl-NL" dirty="0" err="1" smtClean="0"/>
              <a:t>cannot</a:t>
            </a:r>
            <a:r>
              <a:rPr lang="nl-NL" dirty="0" smtClean="0"/>
              <a:t> have in </a:t>
            </a:r>
            <a:r>
              <a:rPr lang="nl-NL" dirty="0" err="1" smtClean="0"/>
              <a:t>mind</a:t>
            </a:r>
            <a:r>
              <a:rPr lang="nl-NL" dirty="0" smtClean="0"/>
              <a:t> the </a:t>
            </a:r>
            <a:r>
              <a:rPr lang="nl-NL" dirty="0" err="1" smtClean="0"/>
              <a:t>rather</a:t>
            </a:r>
            <a:r>
              <a:rPr lang="nl-NL" dirty="0" smtClean="0"/>
              <a:t> </a:t>
            </a:r>
            <a:r>
              <a:rPr lang="nl-NL" dirty="0" err="1" smtClean="0"/>
              <a:t>trivially</a:t>
            </a:r>
            <a:r>
              <a:rPr lang="nl-NL" dirty="0" smtClean="0"/>
              <a:t> </a:t>
            </a:r>
            <a:br>
              <a:rPr lang="nl-NL" dirty="0" smtClean="0"/>
            </a:br>
            <a:r>
              <a:rPr lang="nl-NL" dirty="0" smtClean="0"/>
              <a:t>       </a:t>
            </a:r>
            <a:r>
              <a:rPr lang="nl-NL" dirty="0" err="1" smtClean="0"/>
              <a:t>answerable</a:t>
            </a:r>
            <a:r>
              <a:rPr lang="nl-NL" dirty="0" smtClean="0"/>
              <a:t> </a:t>
            </a:r>
            <a:r>
              <a:rPr lang="nl-NL" dirty="0" err="1" smtClean="0"/>
              <a:t>internal</a:t>
            </a:r>
            <a:r>
              <a:rPr lang="nl-NL" dirty="0" smtClean="0"/>
              <a:t> </a:t>
            </a:r>
            <a:r>
              <a:rPr lang="nl-NL" dirty="0" err="1" smtClean="0"/>
              <a:t>existence</a:t>
            </a:r>
            <a:r>
              <a:rPr lang="nl-NL" dirty="0" smtClean="0"/>
              <a:t> </a:t>
            </a:r>
            <a:r>
              <a:rPr lang="nl-NL" dirty="0" err="1" smtClean="0"/>
              <a:t>questions</a:t>
            </a:r>
            <a:endParaRPr lang="nl-NL" dirty="0" smtClean="0"/>
          </a:p>
        </p:txBody>
      </p:sp>
      <p:sp>
        <p:nvSpPr>
          <p:cNvPr id="8" name="Rectangle 7"/>
          <p:cNvSpPr/>
          <p:nvPr/>
        </p:nvSpPr>
        <p:spPr>
          <a:xfrm>
            <a:off x="395536" y="4653136"/>
            <a:ext cx="9361040" cy="923330"/>
          </a:xfrm>
          <a:prstGeom prst="rect">
            <a:avLst/>
          </a:prstGeom>
        </p:spPr>
        <p:txBody>
          <a:bodyPr wrap="square">
            <a:spAutoFit/>
          </a:bodyPr>
          <a:lstStyle/>
          <a:p>
            <a:pPr>
              <a:buFont typeface="Arial" pitchFamily="34" charset="0"/>
              <a:buChar char="•"/>
            </a:pPr>
            <a:r>
              <a:rPr lang="nl-NL" dirty="0" smtClean="0"/>
              <a:t>     The </a:t>
            </a:r>
            <a:r>
              <a:rPr lang="nl-NL" dirty="0" err="1" smtClean="0"/>
              <a:t>sense</a:t>
            </a:r>
            <a:r>
              <a:rPr lang="nl-NL" dirty="0" smtClean="0"/>
              <a:t> in </a:t>
            </a:r>
            <a:r>
              <a:rPr lang="nl-NL" dirty="0" err="1" smtClean="0"/>
              <a:t>which</a:t>
            </a:r>
            <a:r>
              <a:rPr lang="nl-NL" dirty="0" smtClean="0"/>
              <a:t> traditional </a:t>
            </a:r>
            <a:r>
              <a:rPr lang="nl-NL" dirty="0" err="1" smtClean="0"/>
              <a:t>metaphysical</a:t>
            </a:r>
            <a:r>
              <a:rPr lang="nl-NL" dirty="0" smtClean="0"/>
              <a:t> </a:t>
            </a:r>
            <a:r>
              <a:rPr lang="nl-NL" dirty="0" err="1" smtClean="0"/>
              <a:t>questions</a:t>
            </a:r>
            <a:r>
              <a:rPr lang="nl-NL" dirty="0" smtClean="0"/>
              <a:t> are </a:t>
            </a:r>
            <a:r>
              <a:rPr lang="nl-NL" dirty="0" err="1" smtClean="0"/>
              <a:t>raised</a:t>
            </a:r>
            <a:r>
              <a:rPr lang="nl-NL" dirty="0" smtClean="0"/>
              <a:t> must </a:t>
            </a:r>
            <a:r>
              <a:rPr lang="nl-NL" dirty="0" err="1" smtClean="0"/>
              <a:t>therefore</a:t>
            </a:r>
            <a:r>
              <a:rPr lang="nl-NL" dirty="0" smtClean="0"/>
              <a:t>                                      </a:t>
            </a:r>
          </a:p>
          <a:p>
            <a:r>
              <a:rPr lang="nl-NL" dirty="0" smtClean="0"/>
              <a:t>       </a:t>
            </a:r>
            <a:r>
              <a:rPr lang="nl-NL" dirty="0" err="1" smtClean="0"/>
              <a:t>be</a:t>
            </a:r>
            <a:r>
              <a:rPr lang="nl-NL" dirty="0" smtClean="0"/>
              <a:t> </a:t>
            </a:r>
            <a:r>
              <a:rPr lang="nl-NL" dirty="0" err="1" smtClean="0"/>
              <a:t>external</a:t>
            </a:r>
            <a:r>
              <a:rPr lang="nl-NL" dirty="0" smtClean="0"/>
              <a:t>. </a:t>
            </a:r>
            <a:r>
              <a:rPr lang="nl-NL" dirty="0" err="1" smtClean="0"/>
              <a:t>But</a:t>
            </a:r>
            <a:r>
              <a:rPr lang="nl-NL" dirty="0" smtClean="0"/>
              <a:t> </a:t>
            </a:r>
            <a:r>
              <a:rPr lang="nl-NL" dirty="0" err="1" smtClean="0"/>
              <a:t>then</a:t>
            </a:r>
            <a:r>
              <a:rPr lang="nl-NL" dirty="0" smtClean="0"/>
              <a:t> all </a:t>
            </a:r>
            <a:r>
              <a:rPr lang="nl-NL" dirty="0" err="1" smtClean="0"/>
              <a:t>questions</a:t>
            </a:r>
            <a:r>
              <a:rPr lang="nl-NL" dirty="0" smtClean="0"/>
              <a:t> </a:t>
            </a:r>
            <a:r>
              <a:rPr lang="nl-NL" dirty="0" err="1" smtClean="0"/>
              <a:t>from</a:t>
            </a:r>
            <a:r>
              <a:rPr lang="nl-NL" dirty="0" smtClean="0"/>
              <a:t> traditional </a:t>
            </a:r>
            <a:r>
              <a:rPr lang="nl-NL" dirty="0" err="1" smtClean="0"/>
              <a:t>metaphysics</a:t>
            </a:r>
            <a:r>
              <a:rPr lang="nl-NL" dirty="0" smtClean="0"/>
              <a:t> are </a:t>
            </a:r>
            <a:r>
              <a:rPr lang="nl-NL" dirty="0" err="1" smtClean="0"/>
              <a:t>ill-formed</a:t>
            </a:r>
            <a:r>
              <a:rPr lang="nl-NL" dirty="0" smtClean="0"/>
              <a:t>                      </a:t>
            </a:r>
            <a:br>
              <a:rPr lang="nl-NL" dirty="0" smtClean="0"/>
            </a:br>
            <a:r>
              <a:rPr lang="nl-NL" dirty="0" smtClean="0"/>
              <a:t>       </a:t>
            </a:r>
            <a:r>
              <a:rPr lang="nl-NL" dirty="0" err="1" smtClean="0"/>
              <a:t>unintelligible</a:t>
            </a:r>
            <a:r>
              <a:rPr lang="nl-NL" dirty="0" smtClean="0"/>
              <a:t> </a:t>
            </a:r>
            <a:r>
              <a:rPr lang="nl-NL" dirty="0" err="1" smtClean="0"/>
              <a:t>pseudo</a:t>
            </a:r>
            <a:r>
              <a:rPr lang="nl-NL" dirty="0" smtClean="0"/>
              <a:t> </a:t>
            </a:r>
            <a:r>
              <a:rPr lang="nl-NL" dirty="0" err="1" smtClean="0"/>
              <a:t>questions</a:t>
            </a:r>
            <a:endParaRPr lang="nl-NL" dirty="0" smtClean="0"/>
          </a:p>
        </p:txBody>
      </p:sp>
      <p:sp>
        <p:nvSpPr>
          <p:cNvPr id="9" name="Rectangle 8"/>
          <p:cNvSpPr/>
          <p:nvPr/>
        </p:nvSpPr>
        <p:spPr>
          <a:xfrm>
            <a:off x="323528" y="5661248"/>
            <a:ext cx="8568952" cy="923330"/>
          </a:xfrm>
          <a:prstGeom prst="rect">
            <a:avLst/>
          </a:prstGeom>
        </p:spPr>
        <p:txBody>
          <a:bodyPr wrap="square">
            <a:spAutoFit/>
          </a:bodyPr>
          <a:lstStyle/>
          <a:p>
            <a:pPr>
              <a:buFont typeface="Arial" pitchFamily="34" charset="0"/>
              <a:buChar char="•"/>
            </a:pPr>
            <a:r>
              <a:rPr lang="nl-NL" dirty="0" smtClean="0"/>
              <a:t>     </a:t>
            </a:r>
            <a:r>
              <a:rPr lang="nl-NL" dirty="0" err="1" smtClean="0"/>
              <a:t>Hence</a:t>
            </a:r>
            <a:r>
              <a:rPr lang="nl-NL" dirty="0" smtClean="0"/>
              <a:t>, </a:t>
            </a:r>
            <a:r>
              <a:rPr lang="nl-NL" dirty="0" err="1" smtClean="0"/>
              <a:t>neither</a:t>
            </a:r>
            <a:r>
              <a:rPr lang="nl-NL" dirty="0" smtClean="0"/>
              <a:t> the </a:t>
            </a:r>
            <a:r>
              <a:rPr lang="nl-NL" dirty="0" err="1" smtClean="0"/>
              <a:t>Nominalist’s</a:t>
            </a:r>
            <a:r>
              <a:rPr lang="nl-NL" dirty="0" smtClean="0"/>
              <a:t> nor the </a:t>
            </a:r>
            <a:r>
              <a:rPr lang="nl-NL" dirty="0" err="1" smtClean="0"/>
              <a:t>Platonist’s</a:t>
            </a:r>
            <a:r>
              <a:rPr lang="nl-NL" dirty="0" smtClean="0"/>
              <a:t> </a:t>
            </a:r>
            <a:r>
              <a:rPr lang="nl-NL" dirty="0" err="1" smtClean="0"/>
              <a:t>answer</a:t>
            </a:r>
            <a:r>
              <a:rPr lang="nl-NL" dirty="0" smtClean="0"/>
              <a:t> to the </a:t>
            </a:r>
            <a:r>
              <a:rPr lang="nl-NL" dirty="0" err="1" smtClean="0"/>
              <a:t>question</a:t>
            </a:r>
            <a:r>
              <a:rPr lang="nl-NL" dirty="0" smtClean="0"/>
              <a:t> ‘Do </a:t>
            </a:r>
            <a:br>
              <a:rPr lang="nl-NL" dirty="0" smtClean="0"/>
            </a:br>
            <a:r>
              <a:rPr lang="nl-NL" dirty="0" smtClean="0"/>
              <a:t>       </a:t>
            </a:r>
            <a:r>
              <a:rPr lang="nl-NL" dirty="0" err="1" smtClean="0"/>
              <a:t>numbers</a:t>
            </a:r>
            <a:r>
              <a:rPr lang="nl-NL" dirty="0" smtClean="0"/>
              <a:t> </a:t>
            </a:r>
            <a:r>
              <a:rPr lang="nl-NL" dirty="0" err="1" smtClean="0"/>
              <a:t>exist</a:t>
            </a:r>
            <a:r>
              <a:rPr lang="nl-NL" dirty="0" smtClean="0"/>
              <a:t>?’, taken as </a:t>
            </a:r>
            <a:r>
              <a:rPr lang="nl-NL" dirty="0" err="1" smtClean="0"/>
              <a:t>an</a:t>
            </a:r>
            <a:r>
              <a:rPr lang="nl-NL" dirty="0" smtClean="0"/>
              <a:t> </a:t>
            </a:r>
            <a:r>
              <a:rPr lang="nl-NL" dirty="0" err="1" smtClean="0"/>
              <a:t>external</a:t>
            </a:r>
            <a:r>
              <a:rPr lang="nl-NL" dirty="0" smtClean="0"/>
              <a:t> </a:t>
            </a:r>
            <a:r>
              <a:rPr lang="nl-NL" dirty="0" err="1" smtClean="0"/>
              <a:t>question</a:t>
            </a:r>
            <a:r>
              <a:rPr lang="nl-NL" dirty="0" smtClean="0"/>
              <a:t>, </a:t>
            </a:r>
            <a:r>
              <a:rPr lang="nl-NL" dirty="0" err="1" smtClean="0"/>
              <a:t>should</a:t>
            </a:r>
            <a:r>
              <a:rPr lang="nl-NL" dirty="0" smtClean="0"/>
              <a:t> </a:t>
            </a:r>
            <a:r>
              <a:rPr lang="nl-NL" dirty="0" err="1" smtClean="0"/>
              <a:t>be</a:t>
            </a:r>
            <a:r>
              <a:rPr lang="nl-NL" dirty="0" smtClean="0"/>
              <a:t> </a:t>
            </a:r>
            <a:r>
              <a:rPr lang="nl-NL" dirty="0" err="1" smtClean="0"/>
              <a:t>embraced</a:t>
            </a:r>
            <a:r>
              <a:rPr lang="nl-NL" dirty="0" smtClean="0"/>
              <a:t>.  </a:t>
            </a:r>
            <a:r>
              <a:rPr lang="nl-NL" dirty="0" err="1" smtClean="0"/>
              <a:t>Ontology</a:t>
            </a:r>
            <a:r>
              <a:rPr lang="nl-NL" dirty="0" smtClean="0"/>
              <a:t> as              </a:t>
            </a:r>
          </a:p>
          <a:p>
            <a:r>
              <a:rPr lang="nl-NL" dirty="0" smtClean="0"/>
              <a:t>       the </a:t>
            </a:r>
            <a:r>
              <a:rPr lang="nl-NL" dirty="0" err="1" smtClean="0"/>
              <a:t>practice</a:t>
            </a:r>
            <a:r>
              <a:rPr lang="nl-NL" dirty="0" smtClean="0"/>
              <a:t> of </a:t>
            </a:r>
            <a:r>
              <a:rPr lang="nl-NL" dirty="0" err="1" smtClean="0"/>
              <a:t>answering</a:t>
            </a:r>
            <a:r>
              <a:rPr lang="nl-NL" dirty="0" smtClean="0"/>
              <a:t> </a:t>
            </a:r>
            <a:r>
              <a:rPr lang="nl-NL" dirty="0" err="1" smtClean="0"/>
              <a:t>external</a:t>
            </a:r>
            <a:r>
              <a:rPr lang="nl-NL" dirty="0" smtClean="0"/>
              <a:t> </a:t>
            </a:r>
            <a:r>
              <a:rPr lang="nl-NL" dirty="0" err="1" smtClean="0"/>
              <a:t>existence</a:t>
            </a:r>
            <a:r>
              <a:rPr lang="nl-NL" dirty="0" smtClean="0"/>
              <a:t> </a:t>
            </a:r>
            <a:r>
              <a:rPr lang="nl-NL" dirty="0" err="1" smtClean="0"/>
              <a:t>questions</a:t>
            </a:r>
            <a:r>
              <a:rPr lang="nl-NL" dirty="0" smtClean="0"/>
              <a:t> is </a:t>
            </a:r>
            <a:r>
              <a:rPr lang="nl-NL" dirty="0" err="1" smtClean="0"/>
              <a:t>simply</a:t>
            </a:r>
            <a:r>
              <a:rPr lang="nl-NL" dirty="0" smtClean="0"/>
              <a:t> </a:t>
            </a:r>
            <a:r>
              <a:rPr lang="nl-NL" dirty="0" err="1" smtClean="0"/>
              <a:t>futile</a:t>
            </a: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2000"/>
                                        <p:tgtEl>
                                          <p:spTgt spid="8">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2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2000"/>
                                        <p:tgtEl>
                                          <p:spTgt spid="9">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P spid="9"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Carnap’s</a:t>
            </a:r>
            <a:r>
              <a:rPr lang="nl-NL" sz="3200" dirty="0" smtClean="0"/>
              <a:t> </a:t>
            </a:r>
            <a:r>
              <a:rPr lang="nl-NL" sz="3200" dirty="0" err="1" smtClean="0"/>
              <a:t>deflationary</a:t>
            </a:r>
            <a:r>
              <a:rPr lang="nl-NL" sz="3200" dirty="0" smtClean="0"/>
              <a:t> view of </a:t>
            </a:r>
            <a:r>
              <a:rPr lang="nl-NL" sz="3200" dirty="0" err="1" smtClean="0"/>
              <a:t>metaphysics</a:t>
            </a:r>
            <a:r>
              <a:rPr lang="nl-NL" sz="3200" dirty="0" smtClean="0"/>
              <a:t>: </a:t>
            </a:r>
            <a:r>
              <a:rPr lang="nl-NL" sz="3200" dirty="0" err="1" smtClean="0"/>
              <a:t>ontology</a:t>
            </a:r>
            <a:r>
              <a:rPr lang="nl-NL" sz="3200" dirty="0" smtClean="0"/>
              <a:t> is </a:t>
            </a:r>
            <a:r>
              <a:rPr lang="nl-NL" sz="3200" dirty="0" err="1" smtClean="0"/>
              <a:t>shallow</a:t>
            </a:r>
            <a:r>
              <a:rPr lang="nl-NL" sz="3200" dirty="0" smtClean="0"/>
              <a:t> </a:t>
            </a:r>
            <a:r>
              <a:rPr lang="nl-NL" sz="3200" dirty="0" err="1" smtClean="0"/>
              <a:t>instead</a:t>
            </a:r>
            <a:r>
              <a:rPr lang="nl-NL" sz="3200" dirty="0" smtClean="0"/>
              <a:t> of </a:t>
            </a:r>
            <a:r>
              <a:rPr lang="nl-NL" sz="3200" dirty="0" err="1" smtClean="0"/>
              <a:t>substantive</a:t>
            </a:r>
            <a:r>
              <a:rPr lang="nl-NL" sz="3200" dirty="0" smtClean="0"/>
              <a:t> (</a:t>
            </a:r>
            <a:r>
              <a:rPr lang="nl-NL" sz="3200" dirty="0" err="1" smtClean="0"/>
              <a:t>cont</a:t>
            </a:r>
            <a:r>
              <a:rPr lang="nl-NL" sz="3200" dirty="0" smtClean="0"/>
              <a:t>.) </a:t>
            </a:r>
            <a:endParaRPr lang="nl-NL" sz="3200" dirty="0"/>
          </a:p>
        </p:txBody>
      </p:sp>
      <p:sp>
        <p:nvSpPr>
          <p:cNvPr id="3" name="Content Placeholder 2"/>
          <p:cNvSpPr>
            <a:spLocks noGrp="1"/>
          </p:cNvSpPr>
          <p:nvPr>
            <p:ph idx="1"/>
          </p:nvPr>
        </p:nvSpPr>
        <p:spPr>
          <a:xfrm>
            <a:off x="395536" y="1600200"/>
            <a:ext cx="8424936" cy="676672"/>
          </a:xfrm>
        </p:spPr>
        <p:txBody>
          <a:bodyPr>
            <a:normAutofit/>
          </a:bodyPr>
          <a:lstStyle/>
          <a:p>
            <a:r>
              <a:rPr lang="nl-NL" sz="1900" dirty="0" err="1" smtClean="0"/>
              <a:t>External</a:t>
            </a:r>
            <a:r>
              <a:rPr lang="nl-NL" sz="1900" dirty="0" smtClean="0"/>
              <a:t> </a:t>
            </a:r>
            <a:r>
              <a:rPr lang="nl-NL" sz="1900" dirty="0" err="1" smtClean="0"/>
              <a:t>existence</a:t>
            </a:r>
            <a:r>
              <a:rPr lang="nl-NL" sz="1900" dirty="0" smtClean="0"/>
              <a:t> </a:t>
            </a:r>
            <a:r>
              <a:rPr lang="nl-NL" sz="1900" dirty="0" err="1" smtClean="0"/>
              <a:t>questions</a:t>
            </a:r>
            <a:r>
              <a:rPr lang="nl-NL" sz="1900" dirty="0" smtClean="0"/>
              <a:t> </a:t>
            </a:r>
            <a:r>
              <a:rPr lang="nl-NL" sz="1900" i="1" dirty="0" smtClean="0"/>
              <a:t>as </a:t>
            </a:r>
            <a:r>
              <a:rPr lang="nl-NL" sz="1900" i="1" dirty="0" err="1" smtClean="0"/>
              <a:t>theoretical</a:t>
            </a:r>
            <a:r>
              <a:rPr lang="nl-NL" sz="1900" i="1" dirty="0" smtClean="0"/>
              <a:t> </a:t>
            </a:r>
            <a:r>
              <a:rPr lang="nl-NL" sz="1900" i="1" dirty="0" err="1" smtClean="0"/>
              <a:t>or</a:t>
            </a:r>
            <a:r>
              <a:rPr lang="nl-NL" sz="1900" i="1" dirty="0" smtClean="0"/>
              <a:t> </a:t>
            </a:r>
            <a:r>
              <a:rPr lang="nl-NL" sz="1900" i="1" dirty="0" err="1" smtClean="0"/>
              <a:t>factual</a:t>
            </a:r>
            <a:r>
              <a:rPr lang="nl-NL" sz="1900" i="1" dirty="0" smtClean="0"/>
              <a:t> </a:t>
            </a:r>
            <a:r>
              <a:rPr lang="nl-NL" sz="1900" i="1" dirty="0" err="1" smtClean="0"/>
              <a:t>questions</a:t>
            </a:r>
            <a:r>
              <a:rPr lang="nl-NL" sz="1900" i="1" dirty="0" smtClean="0"/>
              <a:t> </a:t>
            </a:r>
            <a:r>
              <a:rPr lang="nl-NL" sz="1900" dirty="0" smtClean="0"/>
              <a:t>are </a:t>
            </a:r>
            <a:r>
              <a:rPr lang="nl-NL" sz="1900" dirty="0" err="1" smtClean="0"/>
              <a:t>thus</a:t>
            </a:r>
            <a:r>
              <a:rPr lang="nl-NL" sz="1900" dirty="0" smtClean="0"/>
              <a:t> </a:t>
            </a:r>
            <a:r>
              <a:rPr lang="nl-NL" sz="1900" dirty="0" err="1" smtClean="0"/>
              <a:t>meaningless</a:t>
            </a:r>
            <a:r>
              <a:rPr lang="nl-NL" sz="1900" dirty="0" smtClean="0"/>
              <a:t>. </a:t>
            </a:r>
            <a:r>
              <a:rPr lang="nl-NL" sz="1900" dirty="0" err="1" smtClean="0"/>
              <a:t>One</a:t>
            </a:r>
            <a:r>
              <a:rPr lang="nl-NL" sz="1900" dirty="0" smtClean="0"/>
              <a:t> </a:t>
            </a:r>
            <a:r>
              <a:rPr lang="nl-NL" sz="1900" dirty="0" err="1" smtClean="0"/>
              <a:t>should</a:t>
            </a:r>
            <a:r>
              <a:rPr lang="nl-NL" sz="1900" dirty="0" smtClean="0"/>
              <a:t> </a:t>
            </a:r>
            <a:r>
              <a:rPr lang="nl-NL" sz="1900" dirty="0" err="1" smtClean="0"/>
              <a:t>not</a:t>
            </a:r>
            <a:r>
              <a:rPr lang="nl-NL" sz="1900" dirty="0" smtClean="0"/>
              <a:t> </a:t>
            </a:r>
            <a:r>
              <a:rPr lang="nl-NL" sz="1900" dirty="0" err="1" smtClean="0"/>
              <a:t>ask</a:t>
            </a:r>
            <a:r>
              <a:rPr lang="nl-NL" sz="1900" dirty="0" smtClean="0"/>
              <a:t> </a:t>
            </a:r>
            <a:r>
              <a:rPr lang="nl-NL" sz="1900" dirty="0" err="1" smtClean="0"/>
              <a:t>what</a:t>
            </a:r>
            <a:r>
              <a:rPr lang="nl-NL" sz="1900" dirty="0" smtClean="0"/>
              <a:t> </a:t>
            </a:r>
            <a:r>
              <a:rPr lang="nl-NL" sz="1900" b="1" i="1" dirty="0" err="1" smtClean="0"/>
              <a:t>really</a:t>
            </a:r>
            <a:r>
              <a:rPr lang="nl-NL" sz="1900" i="1" dirty="0" smtClean="0"/>
              <a:t> </a:t>
            </a:r>
            <a:r>
              <a:rPr lang="nl-NL" sz="1900" dirty="0" err="1" smtClean="0"/>
              <a:t>exists</a:t>
            </a:r>
            <a:r>
              <a:rPr lang="nl-NL" sz="1900" dirty="0" smtClean="0"/>
              <a:t>. For </a:t>
            </a:r>
            <a:r>
              <a:rPr lang="nl-NL" sz="1900" dirty="0" err="1" smtClean="0"/>
              <a:t>that</a:t>
            </a:r>
            <a:r>
              <a:rPr lang="nl-NL" sz="1900" dirty="0" smtClean="0"/>
              <a:t> is </a:t>
            </a:r>
            <a:r>
              <a:rPr lang="nl-NL" sz="1900" dirty="0" err="1" smtClean="0"/>
              <a:t>senseless</a:t>
            </a:r>
            <a:endParaRPr lang="nl-NL" sz="1900" dirty="0" smtClean="0"/>
          </a:p>
          <a:p>
            <a:endParaRPr lang="nl-NL" sz="800" dirty="0" smtClean="0"/>
          </a:p>
          <a:p>
            <a:pPr>
              <a:buNone/>
            </a:pPr>
            <a:endParaRPr lang="nl-NL" sz="1900" dirty="0" smtClean="0"/>
          </a:p>
          <a:p>
            <a:endParaRPr lang="nl-NL" sz="2000" dirty="0" smtClean="0"/>
          </a:p>
        </p:txBody>
      </p:sp>
      <p:sp>
        <p:nvSpPr>
          <p:cNvPr id="4" name="TextBox 3"/>
          <p:cNvSpPr txBox="1"/>
          <p:nvPr/>
        </p:nvSpPr>
        <p:spPr>
          <a:xfrm>
            <a:off x="7164288" y="6516052"/>
            <a:ext cx="2448272" cy="369332"/>
          </a:xfrm>
          <a:prstGeom prst="rect">
            <a:avLst/>
          </a:prstGeom>
          <a:noFill/>
        </p:spPr>
        <p:txBody>
          <a:bodyPr wrap="square" rtlCol="0">
            <a:spAutoFit/>
          </a:bodyPr>
          <a:lstStyle/>
          <a:p>
            <a:r>
              <a:rPr lang="nl-NL" dirty="0" smtClean="0"/>
              <a:t>[MM &amp;</a:t>
            </a:r>
            <a:r>
              <a:rPr lang="nl-NL" dirty="0" err="1" smtClean="0"/>
              <a:t>Thomasson</a:t>
            </a:r>
            <a:r>
              <a:rPr lang="nl-NL" dirty="0" smtClean="0"/>
              <a:t>]</a:t>
            </a:r>
            <a:endParaRPr lang="nl-NL" dirty="0"/>
          </a:p>
        </p:txBody>
      </p:sp>
      <p:sp>
        <p:nvSpPr>
          <p:cNvPr id="5" name="Rectangle 4"/>
          <p:cNvSpPr/>
          <p:nvPr/>
        </p:nvSpPr>
        <p:spPr>
          <a:xfrm>
            <a:off x="395536" y="2375882"/>
            <a:ext cx="7992888" cy="477054"/>
          </a:xfrm>
          <a:prstGeom prst="rect">
            <a:avLst/>
          </a:prstGeom>
        </p:spPr>
        <p:txBody>
          <a:bodyPr wrap="square">
            <a:spAutoFit/>
          </a:bodyPr>
          <a:lstStyle/>
          <a:p>
            <a:pPr>
              <a:buFont typeface="Arial" pitchFamily="34" charset="0"/>
              <a:buChar char="•"/>
            </a:pPr>
            <a:r>
              <a:rPr lang="nl-NL" dirty="0" smtClean="0"/>
              <a:t>     And </a:t>
            </a:r>
            <a:r>
              <a:rPr lang="nl-NL" dirty="0" err="1" smtClean="0"/>
              <a:t>that</a:t>
            </a:r>
            <a:r>
              <a:rPr lang="nl-NL" dirty="0" smtClean="0"/>
              <a:t> is </a:t>
            </a:r>
            <a:r>
              <a:rPr lang="nl-NL" dirty="0" err="1" smtClean="0"/>
              <a:t>why</a:t>
            </a:r>
            <a:r>
              <a:rPr lang="nl-NL" dirty="0" smtClean="0"/>
              <a:t> </a:t>
            </a:r>
            <a:r>
              <a:rPr lang="nl-NL" dirty="0" err="1" smtClean="0"/>
              <a:t>Carnap</a:t>
            </a:r>
            <a:r>
              <a:rPr lang="nl-NL" dirty="0" smtClean="0"/>
              <a:t> </a:t>
            </a:r>
            <a:r>
              <a:rPr lang="nl-NL" dirty="0" err="1" smtClean="0"/>
              <a:t>cannot</a:t>
            </a:r>
            <a:r>
              <a:rPr lang="nl-NL" dirty="0" smtClean="0"/>
              <a:t> </a:t>
            </a:r>
            <a:r>
              <a:rPr lang="nl-NL" dirty="0" err="1" smtClean="0"/>
              <a:t>be</a:t>
            </a:r>
            <a:r>
              <a:rPr lang="nl-NL" dirty="0" smtClean="0"/>
              <a:t> </a:t>
            </a:r>
            <a:r>
              <a:rPr lang="nl-NL" dirty="0" err="1" smtClean="0"/>
              <a:t>called</a:t>
            </a:r>
            <a:r>
              <a:rPr lang="nl-NL" dirty="0" smtClean="0"/>
              <a:t> a </a:t>
            </a:r>
            <a:r>
              <a:rPr lang="nl-NL" dirty="0" err="1" smtClean="0"/>
              <a:t>Platonist</a:t>
            </a:r>
            <a:r>
              <a:rPr lang="nl-NL" dirty="0" smtClean="0"/>
              <a:t> </a:t>
            </a:r>
            <a:r>
              <a:rPr lang="nl-NL" dirty="0" err="1" smtClean="0"/>
              <a:t>after</a:t>
            </a:r>
            <a:r>
              <a:rPr lang="nl-NL" dirty="0" smtClean="0"/>
              <a:t> all</a:t>
            </a:r>
          </a:p>
          <a:p>
            <a:endParaRPr lang="nl-NL" sz="700" dirty="0" smtClean="0"/>
          </a:p>
        </p:txBody>
      </p:sp>
      <p:sp>
        <p:nvSpPr>
          <p:cNvPr id="6" name="Rectangle 5"/>
          <p:cNvSpPr/>
          <p:nvPr/>
        </p:nvSpPr>
        <p:spPr>
          <a:xfrm>
            <a:off x="395536" y="2924944"/>
            <a:ext cx="8478688" cy="1031051"/>
          </a:xfrm>
          <a:prstGeom prst="rect">
            <a:avLst/>
          </a:prstGeom>
        </p:spPr>
        <p:txBody>
          <a:bodyPr wrap="square">
            <a:spAutoFit/>
          </a:bodyPr>
          <a:lstStyle/>
          <a:p>
            <a:pPr>
              <a:buFont typeface="Arial" pitchFamily="34" charset="0"/>
              <a:buChar char="•"/>
            </a:pPr>
            <a:r>
              <a:rPr lang="nl-NL" dirty="0" smtClean="0"/>
              <a:t>     </a:t>
            </a:r>
            <a:r>
              <a:rPr lang="nl-NL" dirty="0" err="1" smtClean="0"/>
              <a:t>But</a:t>
            </a:r>
            <a:r>
              <a:rPr lang="nl-NL" dirty="0" smtClean="0"/>
              <a:t> </a:t>
            </a:r>
            <a:r>
              <a:rPr lang="nl-NL" dirty="0" err="1" smtClean="0"/>
              <a:t>external</a:t>
            </a:r>
            <a:r>
              <a:rPr lang="nl-NL" dirty="0" smtClean="0"/>
              <a:t> </a:t>
            </a:r>
            <a:r>
              <a:rPr lang="nl-NL" dirty="0" err="1" smtClean="0"/>
              <a:t>existence</a:t>
            </a:r>
            <a:r>
              <a:rPr lang="nl-NL" dirty="0" smtClean="0"/>
              <a:t> </a:t>
            </a:r>
            <a:r>
              <a:rPr lang="nl-NL" dirty="0" err="1" smtClean="0"/>
              <a:t>questions</a:t>
            </a:r>
            <a:r>
              <a:rPr lang="nl-NL" dirty="0" smtClean="0"/>
              <a:t> </a:t>
            </a:r>
            <a:r>
              <a:rPr lang="nl-NL" dirty="0" err="1" smtClean="0"/>
              <a:t>can</a:t>
            </a:r>
            <a:r>
              <a:rPr lang="nl-NL" dirty="0" smtClean="0"/>
              <a:t> </a:t>
            </a:r>
            <a:r>
              <a:rPr lang="nl-NL" dirty="0" err="1" smtClean="0"/>
              <a:t>still</a:t>
            </a:r>
            <a:r>
              <a:rPr lang="nl-NL" dirty="0" smtClean="0"/>
              <a:t> </a:t>
            </a:r>
            <a:r>
              <a:rPr lang="nl-NL" dirty="0" err="1" smtClean="0"/>
              <a:t>be</a:t>
            </a:r>
            <a:r>
              <a:rPr lang="nl-NL" dirty="0" smtClean="0"/>
              <a:t> </a:t>
            </a:r>
            <a:r>
              <a:rPr lang="nl-NL" dirty="0" err="1" smtClean="0"/>
              <a:t>raised</a:t>
            </a:r>
            <a:r>
              <a:rPr lang="nl-NL" dirty="0" smtClean="0"/>
              <a:t> </a:t>
            </a:r>
            <a:r>
              <a:rPr lang="nl-NL" i="1" dirty="0" smtClean="0"/>
              <a:t>as practical </a:t>
            </a:r>
            <a:r>
              <a:rPr lang="nl-NL" i="1" dirty="0" err="1" smtClean="0"/>
              <a:t>questions</a:t>
            </a:r>
            <a:r>
              <a:rPr lang="nl-NL" dirty="0" smtClean="0"/>
              <a:t>, </a:t>
            </a:r>
            <a:r>
              <a:rPr lang="nl-NL" dirty="0" err="1" smtClean="0"/>
              <a:t>that</a:t>
            </a:r>
            <a:r>
              <a:rPr lang="nl-NL" dirty="0" smtClean="0"/>
              <a:t> is, as </a:t>
            </a:r>
            <a:br>
              <a:rPr lang="nl-NL" dirty="0" smtClean="0"/>
            </a:br>
            <a:r>
              <a:rPr lang="nl-NL" dirty="0" smtClean="0"/>
              <a:t>       </a:t>
            </a:r>
            <a:r>
              <a:rPr lang="nl-NL" dirty="0" err="1" smtClean="0"/>
              <a:t>pragmatic</a:t>
            </a:r>
            <a:r>
              <a:rPr lang="nl-NL" dirty="0" smtClean="0"/>
              <a:t> </a:t>
            </a:r>
            <a:r>
              <a:rPr lang="nl-NL" dirty="0" err="1" smtClean="0"/>
              <a:t>questions</a:t>
            </a:r>
            <a:r>
              <a:rPr lang="nl-NL" dirty="0" smtClean="0"/>
              <a:t> </a:t>
            </a:r>
            <a:r>
              <a:rPr lang="nl-NL" dirty="0" err="1" smtClean="0"/>
              <a:t>about</a:t>
            </a:r>
            <a:r>
              <a:rPr lang="nl-NL" dirty="0" smtClean="0"/>
              <a:t> </a:t>
            </a:r>
            <a:r>
              <a:rPr lang="nl-NL" dirty="0" err="1" smtClean="0"/>
              <a:t>whether</a:t>
            </a:r>
            <a:r>
              <a:rPr lang="nl-NL" dirty="0" smtClean="0"/>
              <a:t> </a:t>
            </a:r>
            <a:r>
              <a:rPr lang="nl-NL" dirty="0" err="1" smtClean="0"/>
              <a:t>or</a:t>
            </a:r>
            <a:r>
              <a:rPr lang="nl-NL" dirty="0" smtClean="0"/>
              <a:t> </a:t>
            </a:r>
            <a:r>
              <a:rPr lang="nl-NL" dirty="0" err="1" smtClean="0"/>
              <a:t>not</a:t>
            </a:r>
            <a:r>
              <a:rPr lang="nl-NL" dirty="0" smtClean="0"/>
              <a:t> to </a:t>
            </a:r>
            <a:r>
              <a:rPr lang="nl-NL" dirty="0" err="1" smtClean="0"/>
              <a:t>use</a:t>
            </a:r>
            <a:r>
              <a:rPr lang="nl-NL" dirty="0" smtClean="0"/>
              <a:t> </a:t>
            </a:r>
            <a:r>
              <a:rPr lang="nl-NL" dirty="0" err="1" smtClean="0"/>
              <a:t>some</a:t>
            </a:r>
            <a:r>
              <a:rPr lang="nl-NL" dirty="0" smtClean="0"/>
              <a:t> </a:t>
            </a:r>
            <a:r>
              <a:rPr lang="nl-NL" dirty="0" err="1" smtClean="0"/>
              <a:t>linguistic</a:t>
            </a:r>
            <a:r>
              <a:rPr lang="nl-NL" dirty="0" smtClean="0"/>
              <a:t> </a:t>
            </a:r>
            <a:r>
              <a:rPr lang="nl-NL" dirty="0" err="1" smtClean="0"/>
              <a:t>framework</a:t>
            </a:r>
            <a:r>
              <a:rPr lang="nl-NL" dirty="0" smtClean="0"/>
              <a:t> </a:t>
            </a:r>
            <a:r>
              <a:rPr lang="nl-NL" dirty="0" err="1" smtClean="0"/>
              <a:t>for</a:t>
            </a:r>
            <a:r>
              <a:rPr lang="nl-NL" dirty="0" smtClean="0"/>
              <a:t> a </a:t>
            </a:r>
            <a:br>
              <a:rPr lang="nl-NL" dirty="0" smtClean="0"/>
            </a:br>
            <a:r>
              <a:rPr lang="nl-NL" dirty="0" smtClean="0"/>
              <a:t>       </a:t>
            </a:r>
            <a:r>
              <a:rPr lang="nl-NL" dirty="0" err="1" smtClean="0"/>
              <a:t>specific</a:t>
            </a:r>
            <a:r>
              <a:rPr lang="nl-NL" dirty="0" smtClean="0"/>
              <a:t> practical </a:t>
            </a:r>
            <a:r>
              <a:rPr lang="nl-NL" dirty="0" err="1" smtClean="0"/>
              <a:t>purpose</a:t>
            </a:r>
            <a:endParaRPr lang="nl-NL" dirty="0" smtClean="0"/>
          </a:p>
          <a:p>
            <a:endParaRPr lang="nl-NL" sz="700" dirty="0" smtClean="0"/>
          </a:p>
        </p:txBody>
      </p:sp>
      <p:sp>
        <p:nvSpPr>
          <p:cNvPr id="7" name="Rectangle 6"/>
          <p:cNvSpPr/>
          <p:nvPr/>
        </p:nvSpPr>
        <p:spPr>
          <a:xfrm>
            <a:off x="395536" y="3993158"/>
            <a:ext cx="10657184" cy="1308050"/>
          </a:xfrm>
          <a:prstGeom prst="rect">
            <a:avLst/>
          </a:prstGeom>
        </p:spPr>
        <p:txBody>
          <a:bodyPr wrap="square">
            <a:spAutoFit/>
          </a:bodyPr>
          <a:lstStyle/>
          <a:p>
            <a:pPr>
              <a:buFont typeface="Arial" pitchFamily="34" charset="0"/>
              <a:buChar char="•"/>
            </a:pPr>
            <a:r>
              <a:rPr lang="nl-NL" dirty="0" smtClean="0"/>
              <a:t>     </a:t>
            </a:r>
            <a:r>
              <a:rPr lang="nl-NL" dirty="0" err="1" smtClean="0"/>
              <a:t>Pragmatic</a:t>
            </a:r>
            <a:r>
              <a:rPr lang="nl-NL" dirty="0" smtClean="0"/>
              <a:t> </a:t>
            </a:r>
            <a:r>
              <a:rPr lang="nl-NL" dirty="0" err="1" smtClean="0"/>
              <a:t>external</a:t>
            </a:r>
            <a:r>
              <a:rPr lang="nl-NL" dirty="0" smtClean="0"/>
              <a:t> </a:t>
            </a:r>
            <a:r>
              <a:rPr lang="nl-NL" dirty="0" err="1" smtClean="0"/>
              <a:t>questions</a:t>
            </a:r>
            <a:r>
              <a:rPr lang="nl-NL" dirty="0" smtClean="0"/>
              <a:t> do have </a:t>
            </a:r>
            <a:r>
              <a:rPr lang="nl-NL" dirty="0" err="1" smtClean="0"/>
              <a:t>theoretical</a:t>
            </a:r>
            <a:r>
              <a:rPr lang="nl-NL" dirty="0" smtClean="0"/>
              <a:t> </a:t>
            </a:r>
            <a:r>
              <a:rPr lang="nl-NL" dirty="0" err="1" smtClean="0"/>
              <a:t>or</a:t>
            </a:r>
            <a:r>
              <a:rPr lang="nl-NL" dirty="0" smtClean="0"/>
              <a:t> </a:t>
            </a:r>
            <a:r>
              <a:rPr lang="nl-NL" dirty="0" err="1" smtClean="0"/>
              <a:t>factual</a:t>
            </a:r>
            <a:r>
              <a:rPr lang="nl-NL" dirty="0" smtClean="0"/>
              <a:t> </a:t>
            </a:r>
            <a:r>
              <a:rPr lang="nl-NL" dirty="0" err="1" smtClean="0"/>
              <a:t>aspects</a:t>
            </a:r>
            <a:r>
              <a:rPr lang="nl-NL" dirty="0" smtClean="0"/>
              <a:t>. For </a:t>
            </a:r>
            <a:r>
              <a:rPr lang="nl-NL" dirty="0" err="1" smtClean="0"/>
              <a:t>it</a:t>
            </a:r>
            <a:r>
              <a:rPr lang="nl-NL" dirty="0" smtClean="0"/>
              <a:t> is a </a:t>
            </a:r>
            <a:r>
              <a:rPr lang="nl-NL" dirty="0" err="1" smtClean="0"/>
              <a:t>factual</a:t>
            </a:r>
            <a:r>
              <a:rPr lang="nl-NL" dirty="0" smtClean="0"/>
              <a:t>                                                         </a:t>
            </a:r>
            <a:br>
              <a:rPr lang="nl-NL" dirty="0" smtClean="0"/>
            </a:br>
            <a:r>
              <a:rPr lang="nl-NL" dirty="0" smtClean="0"/>
              <a:t>       matter </a:t>
            </a:r>
            <a:r>
              <a:rPr lang="nl-NL" dirty="0" err="1" smtClean="0"/>
              <a:t>whether</a:t>
            </a:r>
            <a:r>
              <a:rPr lang="nl-NL" dirty="0" smtClean="0"/>
              <a:t> </a:t>
            </a:r>
            <a:r>
              <a:rPr lang="nl-NL" dirty="0" err="1" smtClean="0"/>
              <a:t>for</a:t>
            </a:r>
            <a:r>
              <a:rPr lang="nl-NL" dirty="0" smtClean="0"/>
              <a:t> </a:t>
            </a:r>
            <a:r>
              <a:rPr lang="nl-NL" dirty="0" err="1" smtClean="0"/>
              <a:t>example</a:t>
            </a:r>
            <a:r>
              <a:rPr lang="nl-NL" dirty="0" smtClean="0"/>
              <a:t> </a:t>
            </a:r>
            <a:r>
              <a:rPr lang="nl-NL" i="1" dirty="0" smtClean="0"/>
              <a:t>a </a:t>
            </a:r>
            <a:r>
              <a:rPr lang="nl-NL" i="1" dirty="0" err="1" smtClean="0"/>
              <a:t>framework</a:t>
            </a:r>
            <a:r>
              <a:rPr lang="nl-NL" i="1" dirty="0" smtClean="0"/>
              <a:t> of </a:t>
            </a:r>
            <a:r>
              <a:rPr lang="nl-NL" i="1" dirty="0" err="1" smtClean="0"/>
              <a:t>things</a:t>
            </a:r>
            <a:r>
              <a:rPr lang="nl-NL" i="1" dirty="0" smtClean="0"/>
              <a:t> </a:t>
            </a:r>
            <a:r>
              <a:rPr lang="nl-NL" dirty="0" smtClean="0"/>
              <a:t>(</a:t>
            </a:r>
            <a:r>
              <a:rPr lang="nl-NL" dirty="0" err="1" smtClean="0"/>
              <a:t>enabling</a:t>
            </a:r>
            <a:r>
              <a:rPr lang="nl-NL" dirty="0" smtClean="0"/>
              <a:t> </a:t>
            </a:r>
            <a:r>
              <a:rPr lang="nl-NL" dirty="0" err="1" smtClean="0"/>
              <a:t>us</a:t>
            </a:r>
            <a:r>
              <a:rPr lang="nl-NL" dirty="0" smtClean="0"/>
              <a:t> to </a:t>
            </a:r>
            <a:r>
              <a:rPr lang="nl-NL" dirty="0" err="1" smtClean="0"/>
              <a:t>speak</a:t>
            </a:r>
            <a:r>
              <a:rPr lang="nl-NL" dirty="0" smtClean="0"/>
              <a:t> of e.g.                                                      </a:t>
            </a:r>
          </a:p>
          <a:p>
            <a:r>
              <a:rPr lang="nl-NL" dirty="0" smtClean="0"/>
              <a:t>       </a:t>
            </a:r>
            <a:r>
              <a:rPr lang="nl-NL" dirty="0" err="1" smtClean="0"/>
              <a:t>atoms</a:t>
            </a:r>
            <a:r>
              <a:rPr lang="nl-NL" dirty="0" smtClean="0"/>
              <a:t>) is - </a:t>
            </a:r>
            <a:r>
              <a:rPr lang="nl-NL" dirty="0" err="1" smtClean="0"/>
              <a:t>or</a:t>
            </a:r>
            <a:r>
              <a:rPr lang="nl-NL" dirty="0" smtClean="0"/>
              <a:t> is </a:t>
            </a:r>
            <a:r>
              <a:rPr lang="nl-NL" dirty="0" err="1" smtClean="0"/>
              <a:t>not</a:t>
            </a:r>
            <a:r>
              <a:rPr lang="nl-NL" dirty="0" smtClean="0"/>
              <a:t> - more </a:t>
            </a:r>
            <a:r>
              <a:rPr lang="nl-NL" dirty="0" err="1" smtClean="0"/>
              <a:t>effective</a:t>
            </a:r>
            <a:r>
              <a:rPr lang="nl-NL" dirty="0" smtClean="0"/>
              <a:t> </a:t>
            </a:r>
            <a:r>
              <a:rPr lang="nl-NL" dirty="0" err="1" smtClean="0"/>
              <a:t>for</a:t>
            </a:r>
            <a:r>
              <a:rPr lang="nl-NL" dirty="0" smtClean="0"/>
              <a:t> </a:t>
            </a:r>
            <a:r>
              <a:rPr lang="nl-NL" dirty="0" err="1" smtClean="0"/>
              <a:t>doing</a:t>
            </a:r>
            <a:r>
              <a:rPr lang="nl-NL" dirty="0" smtClean="0"/>
              <a:t> </a:t>
            </a:r>
            <a:r>
              <a:rPr lang="nl-NL" dirty="0" err="1" smtClean="0"/>
              <a:t>empirical</a:t>
            </a:r>
            <a:r>
              <a:rPr lang="nl-NL" dirty="0" smtClean="0"/>
              <a:t> research </a:t>
            </a:r>
            <a:r>
              <a:rPr lang="nl-NL" dirty="0" err="1" smtClean="0"/>
              <a:t>than</a:t>
            </a:r>
            <a:r>
              <a:rPr lang="nl-NL" dirty="0" smtClean="0"/>
              <a:t> </a:t>
            </a:r>
            <a:r>
              <a:rPr lang="nl-NL" i="1" dirty="0" smtClean="0"/>
              <a:t>a                                                           </a:t>
            </a:r>
          </a:p>
          <a:p>
            <a:r>
              <a:rPr lang="nl-NL" i="1" dirty="0" smtClean="0"/>
              <a:t>       </a:t>
            </a:r>
            <a:r>
              <a:rPr lang="nl-NL" i="1" dirty="0" err="1" smtClean="0"/>
              <a:t>minimalistic</a:t>
            </a:r>
            <a:r>
              <a:rPr lang="nl-NL" i="1" dirty="0" smtClean="0"/>
              <a:t> </a:t>
            </a:r>
            <a:r>
              <a:rPr lang="nl-NL" i="1" dirty="0" err="1" smtClean="0"/>
              <a:t>phenomenological</a:t>
            </a:r>
            <a:r>
              <a:rPr lang="nl-NL" i="1" dirty="0" smtClean="0"/>
              <a:t> </a:t>
            </a:r>
            <a:r>
              <a:rPr lang="nl-NL" i="1" dirty="0" err="1" smtClean="0"/>
              <a:t>framework</a:t>
            </a:r>
            <a:r>
              <a:rPr lang="nl-NL" dirty="0" smtClean="0"/>
              <a:t> (</a:t>
            </a:r>
            <a:r>
              <a:rPr lang="nl-NL" dirty="0" err="1" smtClean="0"/>
              <a:t>allowing</a:t>
            </a:r>
            <a:r>
              <a:rPr lang="nl-NL" dirty="0" smtClean="0"/>
              <a:t> talk of ‘</a:t>
            </a:r>
            <a:r>
              <a:rPr lang="nl-NL" dirty="0" err="1" smtClean="0"/>
              <a:t>sense</a:t>
            </a:r>
            <a:r>
              <a:rPr lang="nl-NL" dirty="0" smtClean="0"/>
              <a:t> data’ </a:t>
            </a:r>
            <a:r>
              <a:rPr lang="nl-NL" dirty="0" err="1" smtClean="0"/>
              <a:t>only</a:t>
            </a:r>
            <a:r>
              <a:rPr lang="nl-NL" dirty="0" smtClean="0"/>
              <a:t>)</a:t>
            </a:r>
          </a:p>
          <a:p>
            <a:endParaRPr lang="nl-NL" sz="700" dirty="0" smtClean="0"/>
          </a:p>
        </p:txBody>
      </p:sp>
      <p:sp>
        <p:nvSpPr>
          <p:cNvPr id="8" name="Rectangle 7"/>
          <p:cNvSpPr/>
          <p:nvPr/>
        </p:nvSpPr>
        <p:spPr>
          <a:xfrm>
            <a:off x="395536" y="5313982"/>
            <a:ext cx="8424936" cy="923330"/>
          </a:xfrm>
          <a:prstGeom prst="rect">
            <a:avLst/>
          </a:prstGeom>
        </p:spPr>
        <p:txBody>
          <a:bodyPr wrap="square">
            <a:spAutoFit/>
          </a:bodyPr>
          <a:lstStyle/>
          <a:p>
            <a:pPr>
              <a:buFont typeface="Arial" pitchFamily="34" charset="0"/>
              <a:buChar char="•"/>
            </a:pPr>
            <a:r>
              <a:rPr lang="nl-NL" dirty="0" smtClean="0"/>
              <a:t>    </a:t>
            </a:r>
            <a:r>
              <a:rPr lang="nl-NL" dirty="0" err="1" smtClean="0"/>
              <a:t>Ontology</a:t>
            </a:r>
            <a:r>
              <a:rPr lang="nl-NL" dirty="0" smtClean="0"/>
              <a:t> </a:t>
            </a:r>
            <a:r>
              <a:rPr lang="nl-NL" dirty="0" err="1" smtClean="0"/>
              <a:t>becomes</a:t>
            </a:r>
            <a:r>
              <a:rPr lang="nl-NL" dirty="0" smtClean="0"/>
              <a:t> </a:t>
            </a:r>
            <a:r>
              <a:rPr lang="nl-NL" dirty="0" err="1" smtClean="0"/>
              <a:t>thus</a:t>
            </a:r>
            <a:r>
              <a:rPr lang="nl-NL" dirty="0" smtClean="0"/>
              <a:t> </a:t>
            </a:r>
            <a:r>
              <a:rPr lang="nl-NL" i="1" dirty="0" err="1" smtClean="0"/>
              <a:t>shallow</a:t>
            </a:r>
            <a:r>
              <a:rPr lang="nl-NL" dirty="0" smtClean="0"/>
              <a:t> in the </a:t>
            </a:r>
            <a:r>
              <a:rPr lang="nl-NL" dirty="0" err="1" smtClean="0"/>
              <a:t>sense</a:t>
            </a:r>
            <a:r>
              <a:rPr lang="nl-NL" dirty="0" smtClean="0"/>
              <a:t> </a:t>
            </a:r>
            <a:r>
              <a:rPr lang="nl-NL" dirty="0" err="1" smtClean="0"/>
              <a:t>that</a:t>
            </a:r>
            <a:r>
              <a:rPr lang="nl-NL" dirty="0" smtClean="0"/>
              <a:t> </a:t>
            </a:r>
            <a:r>
              <a:rPr lang="nl-NL" dirty="0" err="1" smtClean="0"/>
              <a:t>it</a:t>
            </a:r>
            <a:r>
              <a:rPr lang="nl-NL" dirty="0" smtClean="0"/>
              <a:t> is </a:t>
            </a:r>
            <a:r>
              <a:rPr lang="nl-NL" dirty="0" err="1" smtClean="0"/>
              <a:t>limited</a:t>
            </a:r>
            <a:r>
              <a:rPr lang="nl-NL" dirty="0" smtClean="0"/>
              <a:t> to ‘</a:t>
            </a:r>
            <a:r>
              <a:rPr lang="nl-NL" dirty="0" err="1" smtClean="0"/>
              <a:t>conceptual</a:t>
            </a:r>
            <a:r>
              <a:rPr lang="nl-NL" dirty="0" smtClean="0"/>
              <a:t> </a:t>
            </a:r>
            <a:br>
              <a:rPr lang="nl-NL" dirty="0" smtClean="0"/>
            </a:br>
            <a:r>
              <a:rPr lang="nl-NL" dirty="0" smtClean="0"/>
              <a:t>      engineering’, </a:t>
            </a:r>
            <a:r>
              <a:rPr lang="nl-NL" dirty="0" err="1" smtClean="0"/>
              <a:t>that</a:t>
            </a:r>
            <a:r>
              <a:rPr lang="nl-NL" dirty="0" smtClean="0"/>
              <a:t> is, </a:t>
            </a:r>
            <a:r>
              <a:rPr lang="nl-NL" dirty="0" err="1" smtClean="0"/>
              <a:t>making</a:t>
            </a:r>
            <a:r>
              <a:rPr lang="nl-NL" dirty="0" smtClean="0"/>
              <a:t> practical </a:t>
            </a:r>
            <a:r>
              <a:rPr lang="nl-NL" dirty="0" err="1" smtClean="0"/>
              <a:t>decisions</a:t>
            </a:r>
            <a:r>
              <a:rPr lang="nl-NL" dirty="0" smtClean="0"/>
              <a:t> </a:t>
            </a:r>
            <a:r>
              <a:rPr lang="nl-NL" dirty="0" err="1" smtClean="0"/>
              <a:t>about</a:t>
            </a:r>
            <a:r>
              <a:rPr lang="nl-NL" dirty="0" smtClean="0"/>
              <a:t> the </a:t>
            </a:r>
            <a:r>
              <a:rPr lang="nl-NL" dirty="0" err="1" smtClean="0"/>
              <a:t>advisability</a:t>
            </a:r>
            <a:r>
              <a:rPr lang="nl-NL" dirty="0" smtClean="0"/>
              <a:t> of                        </a:t>
            </a:r>
            <a:br>
              <a:rPr lang="nl-NL" dirty="0" smtClean="0"/>
            </a:br>
            <a:r>
              <a:rPr lang="nl-NL" dirty="0" smtClean="0"/>
              <a:t>      </a:t>
            </a:r>
            <a:r>
              <a:rPr lang="nl-NL" dirty="0" err="1" smtClean="0"/>
              <a:t>adopting</a:t>
            </a:r>
            <a:r>
              <a:rPr lang="nl-NL" dirty="0" smtClean="0"/>
              <a:t> and </a:t>
            </a:r>
            <a:r>
              <a:rPr lang="nl-NL" dirty="0" err="1" smtClean="0"/>
              <a:t>using</a:t>
            </a:r>
            <a:r>
              <a:rPr lang="nl-NL" dirty="0" smtClean="0"/>
              <a:t> </a:t>
            </a:r>
            <a:r>
              <a:rPr lang="nl-NL" dirty="0" err="1" smtClean="0"/>
              <a:t>certain</a:t>
            </a:r>
            <a:r>
              <a:rPr lang="nl-NL" dirty="0" smtClean="0"/>
              <a:t> </a:t>
            </a:r>
            <a:r>
              <a:rPr lang="nl-NL" dirty="0" err="1" smtClean="0"/>
              <a:t>linguistic</a:t>
            </a:r>
            <a:r>
              <a:rPr lang="nl-NL" dirty="0" smtClean="0"/>
              <a:t> </a:t>
            </a:r>
            <a:r>
              <a:rPr lang="nl-NL" dirty="0" err="1" smtClean="0"/>
              <a:t>frameworks</a:t>
            </a:r>
            <a:r>
              <a:rPr lang="nl-NL" dirty="0" smtClean="0"/>
              <a:t> </a:t>
            </a:r>
            <a:r>
              <a:rPr lang="nl-NL" dirty="0" err="1" smtClean="0"/>
              <a:t>for</a:t>
            </a:r>
            <a:r>
              <a:rPr lang="nl-NL" dirty="0" smtClean="0"/>
              <a:t> </a:t>
            </a:r>
            <a:r>
              <a:rPr lang="nl-NL" dirty="0" err="1" smtClean="0"/>
              <a:t>specific</a:t>
            </a:r>
            <a:r>
              <a:rPr lang="nl-NL" dirty="0" smtClean="0"/>
              <a:t>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2000"/>
                                        <p:tgtEl>
                                          <p:spTgt spid="7">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Carnap’s</a:t>
            </a:r>
            <a:r>
              <a:rPr lang="nl-NL" sz="3200" dirty="0" smtClean="0"/>
              <a:t> </a:t>
            </a:r>
            <a:r>
              <a:rPr lang="nl-NL" sz="3200" dirty="0" err="1" smtClean="0"/>
              <a:t>internal-external</a:t>
            </a:r>
            <a:r>
              <a:rPr lang="nl-NL" sz="3200" dirty="0" smtClean="0"/>
              <a:t> </a:t>
            </a:r>
            <a:r>
              <a:rPr lang="nl-NL" sz="3200" dirty="0" err="1" smtClean="0"/>
              <a:t>distinction</a:t>
            </a:r>
            <a:r>
              <a:rPr lang="nl-NL" sz="3200" dirty="0" smtClean="0"/>
              <a:t>                  in </a:t>
            </a:r>
            <a:r>
              <a:rPr lang="nl-NL" sz="3200" dirty="0" err="1" smtClean="0"/>
              <a:t>terms</a:t>
            </a:r>
            <a:r>
              <a:rPr lang="nl-NL" sz="3200" dirty="0" smtClean="0"/>
              <a:t> of the </a:t>
            </a:r>
            <a:r>
              <a:rPr lang="nl-NL" sz="3200" dirty="0" err="1" smtClean="0"/>
              <a:t>use-mention</a:t>
            </a:r>
            <a:r>
              <a:rPr lang="nl-NL" sz="3200" dirty="0" smtClean="0"/>
              <a:t> </a:t>
            </a:r>
            <a:r>
              <a:rPr lang="nl-NL" sz="3200" dirty="0" err="1" smtClean="0"/>
              <a:t>distinction</a:t>
            </a:r>
            <a:endParaRPr lang="nl-NL" sz="3200" dirty="0"/>
          </a:p>
        </p:txBody>
      </p:sp>
      <p:sp>
        <p:nvSpPr>
          <p:cNvPr id="3" name="Content Placeholder 2"/>
          <p:cNvSpPr>
            <a:spLocks noGrp="1"/>
          </p:cNvSpPr>
          <p:nvPr>
            <p:ph idx="1"/>
          </p:nvPr>
        </p:nvSpPr>
        <p:spPr>
          <a:xfrm>
            <a:off x="395536" y="1384176"/>
            <a:ext cx="8748464" cy="2476872"/>
          </a:xfrm>
        </p:spPr>
        <p:txBody>
          <a:bodyPr>
            <a:normAutofit/>
          </a:bodyPr>
          <a:lstStyle/>
          <a:p>
            <a:pPr>
              <a:lnSpc>
                <a:spcPts val="2300"/>
              </a:lnSpc>
            </a:pPr>
            <a:r>
              <a:rPr lang="nl-NL" sz="1800" dirty="0" err="1" smtClean="0"/>
              <a:t>Legitimate</a:t>
            </a:r>
            <a:r>
              <a:rPr lang="nl-NL" sz="1800" dirty="0" smtClean="0"/>
              <a:t> </a:t>
            </a:r>
            <a:r>
              <a:rPr lang="nl-NL" sz="1800" b="1" i="1" dirty="0" err="1" smtClean="0"/>
              <a:t>uses</a:t>
            </a:r>
            <a:r>
              <a:rPr lang="nl-NL" sz="1800" dirty="0" smtClean="0"/>
              <a:t> of the </a:t>
            </a:r>
            <a:r>
              <a:rPr lang="nl-NL" sz="1800" dirty="0" err="1" smtClean="0"/>
              <a:t>terms</a:t>
            </a:r>
            <a:r>
              <a:rPr lang="nl-NL" sz="1800" dirty="0" smtClean="0"/>
              <a:t> </a:t>
            </a:r>
            <a:r>
              <a:rPr lang="nl-NL" sz="1800" dirty="0" err="1" smtClean="0"/>
              <a:t>such</a:t>
            </a:r>
            <a:r>
              <a:rPr lang="nl-NL" sz="1800" dirty="0" smtClean="0"/>
              <a:t> as ‘</a:t>
            </a:r>
            <a:r>
              <a:rPr lang="nl-NL" sz="1800" dirty="0" err="1" smtClean="0"/>
              <a:t>number</a:t>
            </a:r>
            <a:r>
              <a:rPr lang="nl-NL" sz="1800" dirty="0" smtClean="0"/>
              <a:t>’ and ‘</a:t>
            </a:r>
            <a:r>
              <a:rPr lang="nl-NL" sz="1800" dirty="0" err="1" smtClean="0"/>
              <a:t>material</a:t>
            </a:r>
            <a:r>
              <a:rPr lang="nl-NL" sz="1800" dirty="0" smtClean="0"/>
              <a:t> object’ must </a:t>
            </a:r>
            <a:r>
              <a:rPr lang="nl-NL" sz="1800" dirty="0" err="1" smtClean="0"/>
              <a:t>be</a:t>
            </a:r>
            <a:r>
              <a:rPr lang="nl-NL" sz="1800" dirty="0" smtClean="0"/>
              <a:t> </a:t>
            </a:r>
            <a:r>
              <a:rPr lang="nl-NL" sz="1800" dirty="0" err="1" smtClean="0"/>
              <a:t>internal</a:t>
            </a:r>
            <a:r>
              <a:rPr lang="nl-NL" sz="1800" dirty="0" smtClean="0"/>
              <a:t>,       </a:t>
            </a:r>
            <a:r>
              <a:rPr lang="nl-NL" sz="1800" dirty="0" err="1" smtClean="0"/>
              <a:t>for</a:t>
            </a:r>
            <a:r>
              <a:rPr lang="nl-NL" sz="1800" dirty="0" smtClean="0"/>
              <a:t> </a:t>
            </a:r>
            <a:r>
              <a:rPr lang="nl-NL" sz="1800" dirty="0" err="1" smtClean="0"/>
              <a:t>it</a:t>
            </a:r>
            <a:r>
              <a:rPr lang="nl-NL" sz="1800" dirty="0" smtClean="0"/>
              <a:t> is </a:t>
            </a:r>
            <a:r>
              <a:rPr lang="nl-NL" sz="1800" dirty="0" err="1" smtClean="0"/>
              <a:t>conformity</a:t>
            </a:r>
            <a:r>
              <a:rPr lang="nl-NL" sz="1800" dirty="0" smtClean="0"/>
              <a:t> to the </a:t>
            </a:r>
            <a:r>
              <a:rPr lang="nl-NL" sz="1800" dirty="0" err="1" smtClean="0"/>
              <a:t>rules</a:t>
            </a:r>
            <a:r>
              <a:rPr lang="nl-NL" sz="1800" dirty="0" smtClean="0"/>
              <a:t> of the </a:t>
            </a:r>
            <a:r>
              <a:rPr lang="nl-NL" sz="1800" dirty="0" err="1" smtClean="0"/>
              <a:t>framework</a:t>
            </a:r>
            <a:r>
              <a:rPr lang="nl-NL" sz="1800" dirty="0" smtClean="0"/>
              <a:t> in </a:t>
            </a:r>
            <a:r>
              <a:rPr lang="nl-NL" sz="1800" dirty="0" err="1" smtClean="0"/>
              <a:t>question</a:t>
            </a:r>
            <a:r>
              <a:rPr lang="nl-NL" sz="1800" dirty="0" smtClean="0"/>
              <a:t> </a:t>
            </a:r>
            <a:r>
              <a:rPr lang="nl-NL" sz="1800" dirty="0" err="1" smtClean="0"/>
              <a:t>that</a:t>
            </a:r>
            <a:r>
              <a:rPr lang="nl-NL" sz="1800" dirty="0" smtClean="0"/>
              <a:t> </a:t>
            </a:r>
            <a:r>
              <a:rPr lang="nl-NL" sz="1800" dirty="0" err="1" smtClean="0"/>
              <a:t>constitutes</a:t>
            </a:r>
            <a:r>
              <a:rPr lang="nl-NL" sz="1800" dirty="0" smtClean="0"/>
              <a:t> </a:t>
            </a:r>
            <a:r>
              <a:rPr lang="nl-NL" sz="1800" dirty="0" err="1" smtClean="0"/>
              <a:t>use</a:t>
            </a:r>
            <a:r>
              <a:rPr lang="nl-NL" sz="1800" dirty="0" smtClean="0"/>
              <a:t>. </a:t>
            </a:r>
            <a:r>
              <a:rPr lang="nl-NL" sz="1800" dirty="0" err="1" smtClean="0"/>
              <a:t>But</a:t>
            </a:r>
            <a:r>
              <a:rPr lang="nl-NL" sz="1800" dirty="0" smtClean="0"/>
              <a:t>                as </a:t>
            </a:r>
            <a:r>
              <a:rPr lang="nl-NL" sz="1800" dirty="0" err="1" smtClean="0"/>
              <a:t>internal</a:t>
            </a:r>
            <a:r>
              <a:rPr lang="nl-NL" sz="1800" dirty="0" smtClean="0"/>
              <a:t> </a:t>
            </a:r>
            <a:r>
              <a:rPr lang="nl-NL" sz="1800" dirty="0" err="1" smtClean="0"/>
              <a:t>questions</a:t>
            </a:r>
            <a:r>
              <a:rPr lang="nl-NL" sz="1800" dirty="0" smtClean="0"/>
              <a:t>, as </a:t>
            </a:r>
            <a:r>
              <a:rPr lang="nl-NL" sz="1800" dirty="0" err="1" smtClean="0"/>
              <a:t>Carnap</a:t>
            </a:r>
            <a:r>
              <a:rPr lang="nl-NL" sz="1800" dirty="0" smtClean="0"/>
              <a:t> </a:t>
            </a:r>
            <a:r>
              <a:rPr lang="nl-NL" sz="1800" dirty="0" err="1" smtClean="0"/>
              <a:t>notes</a:t>
            </a:r>
            <a:r>
              <a:rPr lang="nl-NL" sz="1800" dirty="0" smtClean="0"/>
              <a:t>, these </a:t>
            </a:r>
            <a:r>
              <a:rPr lang="nl-NL" sz="1800" dirty="0" err="1" smtClean="0"/>
              <a:t>questions</a:t>
            </a:r>
            <a:r>
              <a:rPr lang="nl-NL" sz="1800" dirty="0" smtClean="0"/>
              <a:t> </a:t>
            </a:r>
            <a:r>
              <a:rPr lang="nl-NL" sz="1800" dirty="0" err="1" smtClean="0"/>
              <a:t>could</a:t>
            </a:r>
            <a:r>
              <a:rPr lang="nl-NL" sz="1800" dirty="0" smtClean="0"/>
              <a:t> </a:t>
            </a:r>
            <a:r>
              <a:rPr lang="nl-NL" sz="1800" dirty="0" err="1" smtClean="0"/>
              <a:t>not</a:t>
            </a:r>
            <a:r>
              <a:rPr lang="nl-NL" sz="1800" dirty="0" smtClean="0"/>
              <a:t> have the </a:t>
            </a:r>
            <a:r>
              <a:rPr lang="nl-NL" sz="1800" dirty="0" err="1" smtClean="0"/>
              <a:t>significance</a:t>
            </a:r>
            <a:r>
              <a:rPr lang="nl-NL" sz="1800" dirty="0" smtClean="0"/>
              <a:t> </a:t>
            </a:r>
            <a:r>
              <a:rPr lang="nl-NL" sz="1800" dirty="0" err="1" smtClean="0"/>
              <a:t>that</a:t>
            </a:r>
            <a:r>
              <a:rPr lang="nl-NL" sz="1800" dirty="0" smtClean="0"/>
              <a:t> traditional </a:t>
            </a:r>
            <a:r>
              <a:rPr lang="nl-NL" sz="1800" dirty="0" err="1" smtClean="0"/>
              <a:t>metaphysics</a:t>
            </a:r>
            <a:r>
              <a:rPr lang="nl-NL" sz="1800" dirty="0" smtClean="0"/>
              <a:t> </a:t>
            </a:r>
            <a:r>
              <a:rPr lang="nl-NL" sz="1800" dirty="0" err="1" smtClean="0"/>
              <a:t>take</a:t>
            </a:r>
            <a:r>
              <a:rPr lang="nl-NL" sz="1800" dirty="0" smtClean="0"/>
              <a:t> </a:t>
            </a:r>
            <a:r>
              <a:rPr lang="nl-NL" sz="1800" dirty="0" err="1" smtClean="0"/>
              <a:t>them</a:t>
            </a:r>
            <a:r>
              <a:rPr lang="nl-NL" sz="1800" dirty="0" smtClean="0"/>
              <a:t> to have. </a:t>
            </a:r>
            <a:r>
              <a:rPr lang="nl-NL" sz="1800" dirty="0" err="1" smtClean="0"/>
              <a:t>Metaphysics</a:t>
            </a:r>
            <a:r>
              <a:rPr lang="nl-NL" sz="1800" dirty="0" smtClean="0"/>
              <a:t> </a:t>
            </a:r>
            <a:r>
              <a:rPr lang="nl-NL" sz="1800" dirty="0" err="1" smtClean="0"/>
              <a:t>tries</a:t>
            </a:r>
            <a:r>
              <a:rPr lang="nl-NL" sz="1800" dirty="0" smtClean="0"/>
              <a:t> to </a:t>
            </a:r>
            <a:r>
              <a:rPr lang="nl-NL" sz="1800" dirty="0" err="1" smtClean="0"/>
              <a:t>locate</a:t>
            </a:r>
            <a:r>
              <a:rPr lang="nl-NL" sz="1800" dirty="0" smtClean="0"/>
              <a:t> </a:t>
            </a:r>
            <a:r>
              <a:rPr lang="nl-NL" sz="1800" dirty="0" err="1" smtClean="0"/>
              <a:t>them</a:t>
            </a:r>
            <a:r>
              <a:rPr lang="nl-NL" sz="1800" dirty="0" smtClean="0"/>
              <a:t> </a:t>
            </a:r>
            <a:r>
              <a:rPr lang="nl-NL" sz="1800" dirty="0" err="1" smtClean="0"/>
              <a:t>somewhere</a:t>
            </a:r>
            <a:r>
              <a:rPr lang="nl-NL" sz="1800" dirty="0" smtClean="0"/>
              <a:t> </a:t>
            </a:r>
            <a:r>
              <a:rPr lang="nl-NL" sz="1800" dirty="0" err="1" smtClean="0"/>
              <a:t>else</a:t>
            </a:r>
            <a:r>
              <a:rPr lang="nl-NL" sz="1800" dirty="0" smtClean="0"/>
              <a:t>, </a:t>
            </a:r>
            <a:r>
              <a:rPr lang="nl-NL" sz="1800" dirty="0" err="1" smtClean="0"/>
              <a:t>but</a:t>
            </a:r>
            <a:r>
              <a:rPr lang="nl-NL" sz="1800" dirty="0" smtClean="0"/>
              <a:t> </a:t>
            </a:r>
            <a:r>
              <a:rPr lang="nl-NL" sz="1800" dirty="0" err="1" smtClean="0"/>
              <a:t>thereby</a:t>
            </a:r>
            <a:r>
              <a:rPr lang="nl-NL" sz="1800" dirty="0" smtClean="0"/>
              <a:t> </a:t>
            </a:r>
            <a:r>
              <a:rPr lang="nl-NL" sz="1800" dirty="0" err="1" smtClean="0"/>
              <a:t>commits</a:t>
            </a:r>
            <a:r>
              <a:rPr lang="nl-NL" sz="1800" dirty="0" smtClean="0"/>
              <a:t> a </a:t>
            </a:r>
            <a:r>
              <a:rPr lang="nl-NL" sz="1800" dirty="0" err="1" smtClean="0"/>
              <a:t>use-mention</a:t>
            </a:r>
            <a:r>
              <a:rPr lang="nl-NL" sz="1800" dirty="0" smtClean="0"/>
              <a:t> </a:t>
            </a:r>
            <a:r>
              <a:rPr lang="nl-NL" sz="1800" dirty="0" err="1" smtClean="0"/>
              <a:t>fallacy</a:t>
            </a:r>
            <a:r>
              <a:rPr lang="nl-NL" sz="1800" dirty="0" smtClean="0"/>
              <a:t>. The </a:t>
            </a:r>
            <a:r>
              <a:rPr lang="nl-NL" sz="1800" dirty="0" err="1" smtClean="0"/>
              <a:t>only</a:t>
            </a:r>
            <a:r>
              <a:rPr lang="nl-NL" sz="1800" dirty="0" smtClean="0"/>
              <a:t> </a:t>
            </a:r>
            <a:r>
              <a:rPr lang="nl-NL" sz="1800" dirty="0" err="1" smtClean="0"/>
              <a:t>legitimate</a:t>
            </a:r>
            <a:r>
              <a:rPr lang="nl-NL" sz="1800" dirty="0" smtClean="0"/>
              <a:t> </a:t>
            </a:r>
            <a:r>
              <a:rPr lang="nl-NL" sz="1800" dirty="0" err="1" smtClean="0"/>
              <a:t>external</a:t>
            </a:r>
            <a:r>
              <a:rPr lang="nl-NL" sz="1800" dirty="0" smtClean="0"/>
              <a:t> </a:t>
            </a:r>
            <a:r>
              <a:rPr lang="nl-NL" sz="1800" dirty="0" err="1" smtClean="0"/>
              <a:t>questions</a:t>
            </a:r>
            <a:r>
              <a:rPr lang="nl-NL" sz="1800" dirty="0" smtClean="0"/>
              <a:t> </a:t>
            </a:r>
            <a:r>
              <a:rPr lang="nl-NL" sz="1800" dirty="0" err="1" smtClean="0"/>
              <a:t>simply</a:t>
            </a:r>
            <a:r>
              <a:rPr lang="nl-NL" sz="1800" dirty="0" smtClean="0"/>
              <a:t> </a:t>
            </a:r>
            <a:r>
              <a:rPr lang="nl-NL" sz="1800" b="1" i="1" dirty="0" err="1" smtClean="0"/>
              <a:t>mention</a:t>
            </a:r>
            <a:r>
              <a:rPr lang="nl-NL" sz="1800" dirty="0" smtClean="0"/>
              <a:t> the </a:t>
            </a:r>
            <a:r>
              <a:rPr lang="nl-NL" sz="1800" dirty="0" err="1" smtClean="0"/>
              <a:t>terms</a:t>
            </a:r>
            <a:r>
              <a:rPr lang="nl-NL" sz="1800" dirty="0" smtClean="0"/>
              <a:t> in </a:t>
            </a:r>
            <a:r>
              <a:rPr lang="nl-NL" sz="1800" dirty="0" err="1" smtClean="0"/>
              <a:t>question</a:t>
            </a:r>
            <a:r>
              <a:rPr lang="nl-NL" sz="1800" dirty="0" smtClean="0"/>
              <a:t> (Huw </a:t>
            </a:r>
            <a:r>
              <a:rPr lang="nl-NL" sz="1800" dirty="0" err="1" smtClean="0"/>
              <a:t>Price</a:t>
            </a:r>
            <a:r>
              <a:rPr lang="nl-NL" sz="1800" dirty="0" smtClean="0"/>
              <a:t>)</a:t>
            </a:r>
          </a:p>
          <a:p>
            <a:endParaRPr lang="nl-NL" sz="1800" dirty="0" smtClean="0"/>
          </a:p>
          <a:p>
            <a:pPr>
              <a:buNone/>
            </a:pPr>
            <a:endParaRPr lang="nl-NL" sz="1800" dirty="0" smtClean="0"/>
          </a:p>
        </p:txBody>
      </p:sp>
      <p:sp>
        <p:nvSpPr>
          <p:cNvPr id="4" name="TextBox 3"/>
          <p:cNvSpPr txBox="1"/>
          <p:nvPr/>
        </p:nvSpPr>
        <p:spPr>
          <a:xfrm>
            <a:off x="7524328" y="6516052"/>
            <a:ext cx="2088232" cy="369332"/>
          </a:xfrm>
          <a:prstGeom prst="rect">
            <a:avLst/>
          </a:prstGeom>
          <a:noFill/>
        </p:spPr>
        <p:txBody>
          <a:bodyPr wrap="square" rtlCol="0">
            <a:spAutoFit/>
          </a:bodyPr>
          <a:lstStyle/>
          <a:p>
            <a:r>
              <a:rPr lang="nl-NL" dirty="0" smtClean="0"/>
              <a:t>[A. </a:t>
            </a:r>
            <a:r>
              <a:rPr lang="nl-NL" dirty="0" err="1" smtClean="0"/>
              <a:t>Thomasson</a:t>
            </a:r>
            <a:r>
              <a:rPr lang="nl-NL" dirty="0" smtClean="0"/>
              <a:t>]</a:t>
            </a:r>
            <a:endParaRPr lang="nl-NL" dirty="0"/>
          </a:p>
        </p:txBody>
      </p:sp>
      <p:sp>
        <p:nvSpPr>
          <p:cNvPr id="5" name="Content Placeholder 2"/>
          <p:cNvSpPr txBox="1">
            <a:spLocks/>
          </p:cNvSpPr>
          <p:nvPr/>
        </p:nvSpPr>
        <p:spPr>
          <a:xfrm>
            <a:off x="395536" y="3284984"/>
            <a:ext cx="8424936" cy="144137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err="1" smtClean="0">
                <a:ln>
                  <a:noFill/>
                </a:ln>
                <a:solidFill>
                  <a:schemeClr val="tx1"/>
                </a:solidFill>
                <a:effectLst/>
                <a:uLnTx/>
                <a:uFillTx/>
                <a:latin typeface="+mn-lt"/>
                <a:ea typeface="+mn-ea"/>
                <a:cs typeface="+mn-cs"/>
              </a:rPr>
              <a:t>Internal</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questions</a:t>
            </a:r>
            <a:r>
              <a:rPr kumimoji="0" lang="nl-NL"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asked</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1" u="none" strike="noStrike" kern="1200" cap="none" spc="0" normalizeH="0" baseline="0" noProof="0" dirty="0" err="1" smtClean="0">
                <a:ln>
                  <a:noFill/>
                </a:ln>
                <a:solidFill>
                  <a:schemeClr val="tx1"/>
                </a:solidFill>
                <a:effectLst/>
                <a:uLnTx/>
                <a:uFillTx/>
                <a:latin typeface="+mn-lt"/>
                <a:ea typeface="+mn-ea"/>
                <a:cs typeface="+mn-cs"/>
              </a:rPr>
              <a:t>within</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using</a:t>
            </a:r>
            <a:r>
              <a:rPr kumimoji="0" lang="nl-NL"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framework</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They</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make</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use</a:t>
            </a:r>
            <a:r>
              <a:rPr kumimoji="0" lang="nl-NL" b="0" i="0" u="none" strike="noStrike" kern="1200" cap="none" spc="0" normalizeH="0" baseline="0" noProof="0" dirty="0" smtClean="0">
                <a:ln>
                  <a:noFill/>
                </a:ln>
                <a:solidFill>
                  <a:schemeClr val="tx1"/>
                </a:solidFill>
                <a:effectLst/>
                <a:uLnTx/>
                <a:uFillTx/>
                <a:latin typeface="+mn-lt"/>
                <a:ea typeface="+mn-ea"/>
                <a:cs typeface="+mn-cs"/>
              </a:rPr>
              <a:t> of the relevant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property</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number</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material</a:t>
            </a:r>
            <a:r>
              <a:rPr kumimoji="0" lang="nl-NL" b="0" i="0" u="none" strike="noStrike" kern="1200" cap="none" spc="0" normalizeH="0" baseline="0" noProof="0" dirty="0" smtClean="0">
                <a:ln>
                  <a:noFill/>
                </a:ln>
                <a:solidFill>
                  <a:schemeClr val="tx1"/>
                </a:solidFill>
                <a:effectLst/>
                <a:uLnTx/>
                <a:uFillTx/>
                <a:latin typeface="+mn-lt"/>
                <a:ea typeface="+mn-ea"/>
                <a:cs typeface="+mn-cs"/>
              </a:rPr>
              <a:t> object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b="0" i="0" u="none" strike="noStrike" kern="1200" cap="none" spc="0" normalizeH="0" baseline="0" noProof="0" dirty="0" smtClean="0">
                <a:ln>
                  <a:noFill/>
                </a:ln>
                <a:solidFill>
                  <a:schemeClr val="tx1"/>
                </a:solidFill>
                <a:effectLst/>
                <a:uLnTx/>
                <a:uFillTx/>
                <a:latin typeface="+mn-lt"/>
                <a:ea typeface="+mn-ea"/>
                <a:cs typeface="+mn-cs"/>
              </a:rPr>
              <a:t> to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framework</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rules</a:t>
            </a:r>
            <a:r>
              <a:rPr kumimoji="0" lang="nl-NL" b="0" i="0" u="none" strike="noStrike" kern="1200" cap="none" spc="0" normalizeH="0" baseline="0" noProof="0" dirty="0" smtClean="0">
                <a:ln>
                  <a:noFill/>
                </a:ln>
                <a:solidFill>
                  <a:schemeClr val="tx1"/>
                </a:solidFill>
                <a:effectLst/>
                <a:uLnTx/>
                <a:uFillTx/>
                <a:latin typeface="+mn-lt"/>
                <a:ea typeface="+mn-ea"/>
                <a:cs typeface="+mn-cs"/>
              </a:rPr>
              <a:t> of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application</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With</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those</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rules</a:t>
            </a:r>
            <a:r>
              <a:rPr kumimoji="0" lang="nl-NL" b="0" i="0" u="none" strike="noStrike" kern="1200" cap="none" spc="0" normalizeH="0" baseline="0" noProof="0" dirty="0" smtClean="0">
                <a:ln>
                  <a:noFill/>
                </a:ln>
                <a:solidFill>
                  <a:schemeClr val="tx1"/>
                </a:solidFill>
                <a:effectLst/>
                <a:uLnTx/>
                <a:uFillTx/>
                <a:latin typeface="+mn-lt"/>
                <a:ea typeface="+mn-ea"/>
                <a:cs typeface="+mn-cs"/>
              </a:rPr>
              <a:t> we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easily</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evaluate</a:t>
            </a:r>
            <a:r>
              <a:rPr kumimoji="0" lang="nl-NL"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b="0" i="0" u="none" strike="noStrike" kern="1200" cap="none" spc="0" normalizeH="0" baseline="0" noProof="0" dirty="0" smtClean="0">
                <a:ln>
                  <a:noFill/>
                </a:ln>
                <a:solidFill>
                  <a:schemeClr val="tx1"/>
                </a:solidFill>
                <a:effectLst/>
                <a:uLnTx/>
                <a:uFillTx/>
                <a:latin typeface="+mn-lt"/>
                <a:ea typeface="+mn-ea"/>
                <a:cs typeface="+mn-cs"/>
              </a:rPr>
              <a:t> of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existential</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sentences</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containing</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those</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usage</a:t>
            </a:r>
            <a:r>
              <a:rPr kumimoji="0" lang="nl-NL" b="0" i="0" u="none" strike="noStrike" kern="1200" cap="none" spc="0" normalizeH="0" baseline="0" noProof="0" dirty="0" smtClean="0">
                <a:ln>
                  <a:noFill/>
                </a:ln>
                <a:solidFill>
                  <a:schemeClr val="tx1"/>
                </a:solidFill>
                <a:effectLst/>
                <a:uLnTx/>
                <a:uFillTx/>
                <a:latin typeface="+mn-lt"/>
                <a:ea typeface="+mn-ea"/>
                <a:cs typeface="+mn-cs"/>
              </a:rPr>
              <a:t> of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terms</a:t>
            </a:r>
            <a:r>
              <a:rPr kumimoji="0" lang="nl-NL" b="0" i="0" u="none" strike="noStrike" kern="1200" cap="none" spc="0" normalizeH="0" baseline="0" noProof="0" dirty="0" smtClean="0">
                <a:ln>
                  <a:noFill/>
                </a:ln>
                <a:solidFill>
                  <a:schemeClr val="tx1"/>
                </a:solidFill>
                <a:effectLst/>
                <a:uLnTx/>
                <a:uFillTx/>
                <a:latin typeface="+mn-lt"/>
                <a:ea typeface="+mn-ea"/>
                <a:cs typeface="+mn-cs"/>
              </a:rPr>
              <a:t> is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governed</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by</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rules</a:t>
            </a:r>
            <a:r>
              <a:rPr kumimoji="0" lang="nl-NL"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therefore</a:t>
            </a:r>
            <a:r>
              <a:rPr kumimoji="0" lang="nl-NL" b="0" i="0" u="none" strike="noStrike" kern="1200" cap="none" spc="0" normalizeH="0" baseline="0" noProof="0" dirty="0" smtClean="0">
                <a:ln>
                  <a:noFill/>
                </a:ln>
                <a:solidFill>
                  <a:schemeClr val="tx1"/>
                </a:solidFill>
                <a:effectLst/>
                <a:uLnTx/>
                <a:uFillTx/>
                <a:latin typeface="+mn-lt"/>
                <a:ea typeface="+mn-ea"/>
                <a:cs typeface="+mn-cs"/>
              </a:rPr>
              <a:t> we must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1" u="none" strike="noStrike" kern="1200" cap="none" spc="0" normalizeH="0" baseline="0" noProof="0" dirty="0" err="1" smtClean="0">
                <a:ln>
                  <a:noFill/>
                </a:ln>
                <a:solidFill>
                  <a:schemeClr val="tx1"/>
                </a:solidFill>
                <a:effectLst/>
                <a:uLnTx/>
                <a:uFillTx/>
                <a:latin typeface="+mn-lt"/>
                <a:ea typeface="+mn-ea"/>
                <a:cs typeface="+mn-cs"/>
              </a:rPr>
              <a:t>using</a:t>
            </a:r>
            <a:r>
              <a:rPr kumimoji="0" lang="nl-NL" b="0" i="0" u="none" strike="noStrike" kern="1200" cap="none" spc="0" normalizeH="0" baseline="0" noProof="0" dirty="0" smtClean="0">
                <a:ln>
                  <a:noFill/>
                </a:ln>
                <a:solidFill>
                  <a:schemeClr val="tx1"/>
                </a:solidFill>
                <a:effectLst/>
                <a:uLnTx/>
                <a:uFillTx/>
                <a:latin typeface="+mn-lt"/>
                <a:ea typeface="+mn-ea"/>
                <a:cs typeface="+mn-cs"/>
              </a:rPr>
              <a:t> a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framework</a:t>
            </a:r>
            <a:r>
              <a:rPr kumimoji="0" lang="nl-NL" b="0" i="0" u="none" strike="noStrike" kern="1200" cap="none" spc="0" normalizeH="0" baseline="0" noProof="0" dirty="0" smtClean="0">
                <a:ln>
                  <a:noFill/>
                </a:ln>
                <a:solidFill>
                  <a:schemeClr val="tx1"/>
                </a:solidFill>
                <a:effectLst/>
                <a:uLnTx/>
                <a:uFillTx/>
                <a:latin typeface="+mn-lt"/>
                <a:ea typeface="+mn-ea"/>
                <a:cs typeface="+mn-cs"/>
              </a:rPr>
              <a:t> to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ask</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existential</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questions</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5"/>
          <p:cNvSpPr/>
          <p:nvPr/>
        </p:nvSpPr>
        <p:spPr>
          <a:xfrm>
            <a:off x="413792" y="5014917"/>
            <a:ext cx="8478688" cy="646331"/>
          </a:xfrm>
          <a:prstGeom prst="rect">
            <a:avLst/>
          </a:prstGeom>
        </p:spPr>
        <p:txBody>
          <a:bodyPr wrap="square">
            <a:spAutoFit/>
          </a:bodyPr>
          <a:lstStyle/>
          <a:p>
            <a:pPr marL="342900" lvl="0" indent="-342900">
              <a:spcBef>
                <a:spcPct val="20000"/>
              </a:spcBef>
              <a:buFont typeface="Arial" pitchFamily="34" charset="0"/>
              <a:buChar char="•"/>
              <a:defRPr/>
            </a:pPr>
            <a:r>
              <a:rPr lang="nl-NL" dirty="0" smtClean="0"/>
              <a:t>Without </a:t>
            </a:r>
            <a:r>
              <a:rPr lang="nl-NL" dirty="0" err="1" smtClean="0"/>
              <a:t>those</a:t>
            </a:r>
            <a:r>
              <a:rPr lang="nl-NL" dirty="0" smtClean="0"/>
              <a:t> </a:t>
            </a:r>
            <a:r>
              <a:rPr lang="nl-NL" dirty="0" err="1" smtClean="0"/>
              <a:t>rules</a:t>
            </a:r>
            <a:r>
              <a:rPr lang="nl-NL" dirty="0" smtClean="0"/>
              <a:t> the </a:t>
            </a:r>
            <a:r>
              <a:rPr lang="nl-NL" dirty="0" err="1" smtClean="0"/>
              <a:t>terms</a:t>
            </a:r>
            <a:r>
              <a:rPr lang="nl-NL" dirty="0" smtClean="0"/>
              <a:t> </a:t>
            </a:r>
            <a:r>
              <a:rPr lang="nl-NL" dirty="0" err="1" smtClean="0"/>
              <a:t>can</a:t>
            </a:r>
            <a:r>
              <a:rPr lang="nl-NL" dirty="0" smtClean="0"/>
              <a:t> </a:t>
            </a:r>
            <a:r>
              <a:rPr lang="nl-NL" dirty="0" err="1" smtClean="0"/>
              <a:t>therefore</a:t>
            </a:r>
            <a:r>
              <a:rPr lang="nl-NL" dirty="0" smtClean="0"/>
              <a:t> </a:t>
            </a:r>
            <a:r>
              <a:rPr lang="nl-NL" dirty="0" err="1" smtClean="0"/>
              <a:t>not</a:t>
            </a:r>
            <a:r>
              <a:rPr lang="nl-NL" dirty="0" smtClean="0"/>
              <a:t> </a:t>
            </a:r>
            <a:r>
              <a:rPr lang="nl-NL" dirty="0" err="1" smtClean="0"/>
              <a:t>be</a:t>
            </a:r>
            <a:r>
              <a:rPr lang="nl-NL" dirty="0" smtClean="0"/>
              <a:t> </a:t>
            </a:r>
            <a:r>
              <a:rPr lang="nl-NL" i="1" dirty="0" err="1" smtClean="0"/>
              <a:t>used</a:t>
            </a:r>
            <a:r>
              <a:rPr lang="nl-NL" dirty="0" smtClean="0"/>
              <a:t>. And </a:t>
            </a:r>
            <a:r>
              <a:rPr lang="nl-NL" dirty="0" err="1" smtClean="0"/>
              <a:t>that’s</a:t>
            </a:r>
            <a:r>
              <a:rPr lang="nl-NL" dirty="0" smtClean="0"/>
              <a:t> </a:t>
            </a:r>
            <a:r>
              <a:rPr lang="nl-NL" dirty="0" err="1" smtClean="0"/>
              <a:t>why</a:t>
            </a:r>
            <a:r>
              <a:rPr lang="nl-NL" dirty="0" smtClean="0"/>
              <a:t> </a:t>
            </a:r>
            <a:r>
              <a:rPr lang="nl-NL" i="1" dirty="0" err="1" smtClean="0"/>
              <a:t>factual</a:t>
            </a:r>
            <a:r>
              <a:rPr lang="nl-NL" i="1" dirty="0" smtClean="0"/>
              <a:t> </a:t>
            </a:r>
            <a:r>
              <a:rPr lang="nl-NL" i="1" dirty="0" err="1" smtClean="0"/>
              <a:t>external</a:t>
            </a:r>
            <a:r>
              <a:rPr lang="nl-NL" dirty="0" smtClean="0"/>
              <a:t> </a:t>
            </a:r>
            <a:r>
              <a:rPr lang="nl-NL" dirty="0" err="1" smtClean="0"/>
              <a:t>existence</a:t>
            </a:r>
            <a:r>
              <a:rPr lang="nl-NL" dirty="0" smtClean="0"/>
              <a:t> </a:t>
            </a:r>
            <a:r>
              <a:rPr lang="nl-NL" dirty="0" err="1" smtClean="0"/>
              <a:t>questions</a:t>
            </a:r>
            <a:r>
              <a:rPr lang="nl-NL" dirty="0" smtClean="0"/>
              <a:t> are </a:t>
            </a:r>
            <a:r>
              <a:rPr lang="nl-NL" dirty="0" err="1" smtClean="0"/>
              <a:t>meaningless</a:t>
            </a:r>
            <a:endParaRPr lang="nl-NL" dirty="0" smtClean="0"/>
          </a:p>
        </p:txBody>
      </p:sp>
      <p:sp>
        <p:nvSpPr>
          <p:cNvPr id="7" name="Rectangle 6"/>
          <p:cNvSpPr/>
          <p:nvPr/>
        </p:nvSpPr>
        <p:spPr>
          <a:xfrm>
            <a:off x="395536" y="5733256"/>
            <a:ext cx="8208912" cy="923330"/>
          </a:xfrm>
          <a:prstGeom prst="rect">
            <a:avLst/>
          </a:prstGeom>
        </p:spPr>
        <p:txBody>
          <a:bodyPr wrap="square">
            <a:spAutoFit/>
          </a:bodyPr>
          <a:lstStyle/>
          <a:p>
            <a:pPr marL="342900" lvl="0" indent="-342900">
              <a:spcBef>
                <a:spcPct val="20000"/>
              </a:spcBef>
              <a:buFont typeface="Arial" pitchFamily="34" charset="0"/>
              <a:buChar char="•"/>
              <a:defRPr/>
            </a:pPr>
            <a:r>
              <a:rPr lang="nl-NL" dirty="0" smtClean="0"/>
              <a:t>Without </a:t>
            </a:r>
            <a:r>
              <a:rPr lang="nl-NL" dirty="0" err="1" smtClean="0"/>
              <a:t>those</a:t>
            </a:r>
            <a:r>
              <a:rPr lang="nl-NL" dirty="0" smtClean="0"/>
              <a:t> </a:t>
            </a:r>
            <a:r>
              <a:rPr lang="nl-NL" dirty="0" err="1" smtClean="0"/>
              <a:t>rules</a:t>
            </a:r>
            <a:r>
              <a:rPr lang="nl-NL" dirty="0" smtClean="0"/>
              <a:t> these </a:t>
            </a:r>
            <a:r>
              <a:rPr lang="nl-NL" dirty="0" err="1" smtClean="0"/>
              <a:t>terms</a:t>
            </a:r>
            <a:r>
              <a:rPr lang="nl-NL" dirty="0" smtClean="0"/>
              <a:t> </a:t>
            </a:r>
            <a:r>
              <a:rPr lang="nl-NL" dirty="0" err="1" smtClean="0"/>
              <a:t>can</a:t>
            </a:r>
            <a:r>
              <a:rPr lang="nl-NL" dirty="0" smtClean="0"/>
              <a:t> </a:t>
            </a:r>
            <a:r>
              <a:rPr lang="nl-NL" dirty="0" err="1" smtClean="0"/>
              <a:t>only</a:t>
            </a:r>
            <a:r>
              <a:rPr lang="nl-NL" dirty="0" smtClean="0"/>
              <a:t> </a:t>
            </a:r>
            <a:r>
              <a:rPr lang="nl-NL" dirty="0" err="1" smtClean="0"/>
              <a:t>be</a:t>
            </a:r>
            <a:r>
              <a:rPr lang="nl-NL" dirty="0" smtClean="0"/>
              <a:t> </a:t>
            </a:r>
            <a:r>
              <a:rPr lang="nl-NL" i="1" dirty="0" err="1" smtClean="0"/>
              <a:t>mentioned</a:t>
            </a:r>
            <a:r>
              <a:rPr lang="nl-NL" i="1" dirty="0" smtClean="0"/>
              <a:t> </a:t>
            </a:r>
            <a:r>
              <a:rPr lang="nl-NL" dirty="0" smtClean="0"/>
              <a:t>as part of the practical </a:t>
            </a:r>
            <a:r>
              <a:rPr lang="nl-NL" dirty="0" err="1" smtClean="0"/>
              <a:t>question</a:t>
            </a:r>
            <a:r>
              <a:rPr lang="nl-NL" dirty="0" smtClean="0"/>
              <a:t> of </a:t>
            </a:r>
            <a:r>
              <a:rPr lang="nl-NL" dirty="0" err="1" smtClean="0"/>
              <a:t>whether</a:t>
            </a:r>
            <a:r>
              <a:rPr lang="nl-NL" dirty="0" smtClean="0"/>
              <a:t> we </a:t>
            </a:r>
            <a:r>
              <a:rPr lang="nl-NL" dirty="0" err="1" smtClean="0"/>
              <a:t>should</a:t>
            </a:r>
            <a:r>
              <a:rPr lang="nl-NL" dirty="0" smtClean="0"/>
              <a:t> </a:t>
            </a:r>
            <a:r>
              <a:rPr lang="nl-NL" dirty="0" err="1" smtClean="0"/>
              <a:t>adopt</a:t>
            </a:r>
            <a:r>
              <a:rPr lang="nl-NL" dirty="0" smtClean="0"/>
              <a:t> the </a:t>
            </a:r>
            <a:r>
              <a:rPr lang="nl-NL" dirty="0" err="1" smtClean="0"/>
              <a:t>terms</a:t>
            </a:r>
            <a:r>
              <a:rPr lang="nl-NL" dirty="0" smtClean="0"/>
              <a:t> – </a:t>
            </a:r>
            <a:r>
              <a:rPr lang="nl-NL" dirty="0" err="1" smtClean="0"/>
              <a:t>numbers</a:t>
            </a:r>
            <a:r>
              <a:rPr lang="nl-NL" dirty="0" smtClean="0"/>
              <a:t>, </a:t>
            </a:r>
            <a:r>
              <a:rPr lang="nl-NL" dirty="0" err="1" smtClean="0"/>
              <a:t>properties</a:t>
            </a:r>
            <a:r>
              <a:rPr lang="nl-NL" dirty="0" smtClean="0"/>
              <a:t>, etc. - in            </a:t>
            </a:r>
            <a:r>
              <a:rPr lang="nl-NL" dirty="0" err="1" smtClean="0"/>
              <a:t>our</a:t>
            </a:r>
            <a:r>
              <a:rPr lang="nl-NL" dirty="0" smtClean="0"/>
              <a:t> </a:t>
            </a:r>
            <a:r>
              <a:rPr lang="nl-NL" dirty="0" err="1" smtClean="0"/>
              <a:t>framework</a:t>
            </a:r>
            <a:endParaRPr lang="nl-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2956</TotalTime>
  <Words>1979</Words>
  <Application>Microsoft Office PowerPoint</Application>
  <PresentationFormat>On-screen Show (4:3)</PresentationFormat>
  <Paragraphs>149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Introduction to Ontology From Carnap and Quine to Hilary Putnam </vt:lpstr>
      <vt:lpstr>The anti-metaphysical movement</vt:lpstr>
      <vt:lpstr>The revival of metaphysics</vt:lpstr>
      <vt:lpstr>Quine’s method for doing serious Ontology</vt:lpstr>
      <vt:lpstr>Carnap is a Platonist according to Quine</vt:lpstr>
      <vt:lpstr>Carnap’s deflationary view of metaphysics: ontology is shallow instead of substantive </vt:lpstr>
      <vt:lpstr>Carnap’s deflationary view of metaphysics: ontology is shallow instead of substantive (cont.) </vt:lpstr>
      <vt:lpstr>Carnap’s deflationary view of metaphysics: ontology is shallow instead of substantive (cont.) </vt:lpstr>
      <vt:lpstr>Carnap’s internal-external distinction                  in terms of the use-mention distinction</vt:lpstr>
      <vt:lpstr>Does Carnap’s deflationism entail anti-realism?</vt:lpstr>
      <vt:lpstr>Hilary Putnam’s deflationism</vt:lpstr>
      <vt:lpstr>(1) The meaning of ‘exists’ is framework-relative</vt:lpstr>
      <vt:lpstr>An example to clarify (1)</vt:lpstr>
      <vt:lpstr>An example to clarify (1) [cont.]</vt:lpstr>
      <vt:lpstr>(2) Putnam’s anti-realism</vt:lpstr>
      <vt:lpstr>So, why did Carnapian deflationism                        loose ground?</vt:lpstr>
    </vt:vector>
  </TitlesOfParts>
  <Company>LeasePlan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Epistemology</dc:title>
  <dc:creator>rutte</dc:creator>
  <cp:lastModifiedBy>rutte</cp:lastModifiedBy>
  <cp:revision>307</cp:revision>
  <dcterms:created xsi:type="dcterms:W3CDTF">2013-05-04T19:13:18Z</dcterms:created>
  <dcterms:modified xsi:type="dcterms:W3CDTF">2014-01-08T10:07:37Z</dcterms:modified>
</cp:coreProperties>
</file>